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96" r:id="rId2"/>
    <p:sldId id="302" r:id="rId3"/>
    <p:sldId id="292" r:id="rId4"/>
    <p:sldId id="293" r:id="rId5"/>
    <p:sldId id="294" r:id="rId6"/>
    <p:sldId id="261" r:id="rId7"/>
    <p:sldId id="299" r:id="rId8"/>
    <p:sldId id="300" r:id="rId9"/>
    <p:sldId id="298" r:id="rId10"/>
    <p:sldId id="301" r:id="rId11"/>
    <p:sldId id="303" r:id="rId12"/>
    <p:sldId id="304" r:id="rId13"/>
    <p:sldId id="291" r:id="rId14"/>
    <p:sldId id="290" r:id="rId15"/>
    <p:sldId id="262" r:id="rId16"/>
    <p:sldId id="264" r:id="rId17"/>
    <p:sldId id="265" r:id="rId18"/>
    <p:sldId id="266" r:id="rId19"/>
    <p:sldId id="267" r:id="rId20"/>
    <p:sldId id="274" r:id="rId21"/>
    <p:sldId id="268" r:id="rId22"/>
    <p:sldId id="275" r:id="rId23"/>
    <p:sldId id="276" r:id="rId24"/>
    <p:sldId id="277" r:id="rId25"/>
    <p:sldId id="269" r:id="rId26"/>
    <p:sldId id="278" r:id="rId27"/>
    <p:sldId id="279" r:id="rId28"/>
    <p:sldId id="280" r:id="rId29"/>
    <p:sldId id="270" r:id="rId30"/>
    <p:sldId id="281" r:id="rId31"/>
    <p:sldId id="282" r:id="rId32"/>
    <p:sldId id="283" r:id="rId33"/>
    <p:sldId id="284" r:id="rId34"/>
    <p:sldId id="285" r:id="rId35"/>
    <p:sldId id="273" r:id="rId36"/>
    <p:sldId id="286" r:id="rId37"/>
    <p:sldId id="287" r:id="rId38"/>
    <p:sldId id="288" r:id="rId39"/>
    <p:sldId id="289" r:id="rId40"/>
    <p:sldId id="271" r:id="rId41"/>
    <p:sldId id="272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2C5A-EE95-491F-93C5-7900068E8DE6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B9D7E-5C7C-4DD2-BB1A-7FBE24B8530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145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8870-4CA0-4F01-BE4E-1CDBC471894E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4D7AD0-7ED9-4328-87D4-3E6DE787B49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8B71C2A-0BFB-44E6-8287-9DE59BFA45C2}" type="slidenum">
              <a:rPr lang="pt-BR" smtClean="0"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" action="ppaction://noaction" highlightClick="1"/>
          </p:cNvPr>
          <p:cNvSpPr txBox="1"/>
          <p:nvPr/>
        </p:nvSpPr>
        <p:spPr>
          <a:xfrm>
            <a:off x="1403648" y="836712"/>
            <a:ext cx="6552728" cy="938719"/>
          </a:xfrm>
          <a:prstGeom prst="actionButtonDocumen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Português Dinâmico</a:t>
            </a:r>
            <a:endParaRPr lang="pt-BR" sz="5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2420888"/>
            <a:ext cx="7202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 smtClean="0">
                <a:solidFill>
                  <a:prstClr val="white"/>
                </a:solidFill>
              </a:rPr>
              <a:t>Aulas de Língua Portuguesa para 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</a:rPr>
              <a:t>Concursos, Vestibulares e ENEM.</a:t>
            </a:r>
            <a:endParaRPr lang="pt-BR" sz="4000" dirty="0">
              <a:solidFill>
                <a:prstClr val="white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55776" y="494116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Professor Jackson Menezes</a:t>
            </a: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1726505" cy="2361249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130153" y="3933056"/>
            <a:ext cx="5402287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Aula 2 - Tipos de Sujeito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3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64807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Núcleo do Sujeito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8856984" cy="60932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pt-BR" sz="2000" dirty="0" smtClean="0"/>
          </a:p>
          <a:p>
            <a:pPr marL="68580" indent="0">
              <a:buNone/>
            </a:pPr>
            <a:r>
              <a:rPr lang="pt-BR" sz="2200" dirty="0" smtClean="0"/>
              <a:t>Trata-se </a:t>
            </a:r>
            <a:r>
              <a:rPr lang="pt-BR" sz="2200" dirty="0" smtClean="0"/>
              <a:t>da palavra de maior importância entre aquelas que </a:t>
            </a:r>
            <a:r>
              <a:rPr lang="pt-BR" sz="2200" dirty="0" smtClean="0"/>
              <a:t>compõem </a:t>
            </a:r>
            <a:r>
              <a:rPr lang="pt-BR" sz="2200" dirty="0" smtClean="0"/>
              <a:t>o Sujeito.</a:t>
            </a:r>
          </a:p>
          <a:p>
            <a:pPr marL="68580" indent="0">
              <a:buNone/>
            </a:pPr>
            <a:r>
              <a:rPr lang="pt-BR" sz="2200" dirty="0" smtClean="0"/>
              <a:t>Para uma melhor compreensão do que é um núcleo, seja ele do Sujeito, do </a:t>
            </a:r>
            <a:r>
              <a:rPr lang="pt-BR" sz="2200" dirty="0" smtClean="0"/>
              <a:t>Predicado, do Predicativo, do Objeto ou do que quer que seja, vamos tomar por base um ovo. Sim, isso mesmo. Um ovo.</a:t>
            </a:r>
          </a:p>
          <a:p>
            <a:pPr marL="68580" indent="0">
              <a:buNone/>
            </a:pPr>
            <a:r>
              <a:rPr lang="pt-BR" sz="2200" dirty="0" smtClean="0"/>
              <a:t>O que é um ovo?</a:t>
            </a:r>
          </a:p>
          <a:p>
            <a:pPr marL="68580" indent="0">
              <a:buNone/>
            </a:pPr>
            <a:r>
              <a:rPr lang="pt-BR" sz="2200" dirty="0" smtClean="0"/>
              <a:t>Um ovo pode ser visto, entre outras coisas, como um conjunto de informações genéticas. Informações essas que, cruzadas, geram nova vida.</a:t>
            </a:r>
          </a:p>
          <a:p>
            <a:pPr marL="68580" indent="0">
              <a:buNone/>
            </a:pPr>
            <a:endParaRPr lang="pt-BR" sz="2000" dirty="0" smtClean="0"/>
          </a:p>
          <a:p>
            <a:pPr marL="68580" indent="0">
              <a:buNone/>
            </a:pPr>
            <a:r>
              <a:rPr lang="pt-BR" sz="2000" dirty="0" smtClean="0"/>
              <a:t> 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pPr marL="68580" indent="0">
              <a:buNone/>
            </a:pPr>
            <a:r>
              <a:rPr lang="pt-BR" sz="2000" dirty="0" smtClean="0"/>
              <a:t> </a:t>
            </a:r>
          </a:p>
        </p:txBody>
      </p:sp>
      <p:pic>
        <p:nvPicPr>
          <p:cNvPr id="1026" name="Picture 2" descr="C:\Users\Jackson Menezes\Downloads\O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91998"/>
            <a:ext cx="2158356" cy="20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ckson Menezes\Downloads\Membrana plasmát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6" y="4691997"/>
            <a:ext cx="2894558" cy="20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ckson Menezes\Downloads\Cariote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91998"/>
            <a:ext cx="2086295" cy="20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64807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Núcleo do Sujeito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6033" y="1060911"/>
            <a:ext cx="5890143" cy="5614390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pt-BR" sz="8800" dirty="0"/>
              <a:t>Temos que um ovo é composto por “casca, membrana plasmática, citoplasma, carioteca (membrana nuclear) e núcleo” (também chamado de gema).</a:t>
            </a:r>
          </a:p>
          <a:p>
            <a:pPr marL="68580" indent="0">
              <a:buNone/>
            </a:pPr>
            <a:r>
              <a:rPr lang="pt-BR" sz="8800" dirty="0"/>
              <a:t>Qual é a parte mais importante do ovo?</a:t>
            </a:r>
          </a:p>
          <a:p>
            <a:pPr marL="68580" indent="0">
              <a:buNone/>
            </a:pPr>
            <a:r>
              <a:rPr lang="pt-BR" sz="8800" dirty="0"/>
              <a:t>Seu núcleo. Pois só a partir dele a vida se faz possível.</a:t>
            </a:r>
          </a:p>
          <a:p>
            <a:pPr marL="68580" indent="0">
              <a:buNone/>
            </a:pPr>
            <a:r>
              <a:rPr lang="pt-BR" sz="8800" dirty="0" smtClean="0"/>
              <a:t>Assim também acontece com o Sujeito. Se não identificarmos seu núcleo, é bem provável que a oração perca o sentido, pois o verbo, em geral, concorda não com o Sujeito como um todo, mas com seu Núcleo. </a:t>
            </a:r>
          </a:p>
          <a:p>
            <a:pPr marL="68580" indent="0">
              <a:buNone/>
            </a:pPr>
            <a:r>
              <a:rPr lang="pt-BR" sz="8800" dirty="0" smtClean="0"/>
              <a:t>E as demais palavras que compõem o Sujeito?</a:t>
            </a:r>
          </a:p>
          <a:p>
            <a:pPr marL="68580" indent="0">
              <a:buNone/>
            </a:pPr>
            <a:r>
              <a:rPr lang="pt-BR" sz="8800" dirty="0" smtClean="0"/>
              <a:t>São como os demais componentes que completam o ovo. Têm sua utilidade, mas não a mesma importância.</a:t>
            </a:r>
          </a:p>
          <a:p>
            <a:pPr marL="68580" indent="0">
              <a:buNone/>
            </a:pPr>
            <a:r>
              <a:rPr lang="pt-BR" sz="8800" dirty="0" smtClean="0"/>
              <a:t> 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pPr marL="68580" indent="0">
              <a:buNone/>
            </a:pPr>
            <a:r>
              <a:rPr lang="pt-BR" sz="2000" dirty="0" smtClean="0"/>
              <a:t> </a:t>
            </a:r>
            <a:endParaRPr lang="pt-BR" sz="2000" dirty="0" smtClean="0"/>
          </a:p>
          <a:p>
            <a:pPr marL="68580" indent="0">
              <a:buNone/>
            </a:pPr>
            <a:endParaRPr lang="pt-BR" sz="2000" dirty="0"/>
          </a:p>
          <a:p>
            <a:pPr marL="68580" indent="0">
              <a:buNone/>
            </a:pPr>
            <a:endParaRPr lang="pt-BR" sz="2000" dirty="0" smtClean="0"/>
          </a:p>
          <a:p>
            <a:pPr marL="68580" indent="0">
              <a:buNone/>
            </a:pPr>
            <a:endParaRPr lang="pt-BR" sz="2000" dirty="0"/>
          </a:p>
          <a:p>
            <a:pPr marL="68580" indent="0">
              <a:buNone/>
            </a:pPr>
            <a:endParaRPr lang="pt-BR" sz="2000" dirty="0" smtClean="0"/>
          </a:p>
          <a:p>
            <a:pPr marL="68580" indent="0">
              <a:buNone/>
            </a:pPr>
            <a:r>
              <a:rPr lang="pt-BR" sz="2000" dirty="0" smtClean="0"/>
              <a:t>                                                                    </a:t>
            </a:r>
            <a:endParaRPr lang="pt-BR" sz="2000" dirty="0" smtClean="0"/>
          </a:p>
        </p:txBody>
      </p:sp>
      <p:pic>
        <p:nvPicPr>
          <p:cNvPr id="1028" name="Picture 4" descr="C:\Users\Jackson Menezes\Downloads\Cariote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98" y="3645024"/>
            <a:ext cx="2748498" cy="2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ackson Menezes\Downloads\Membrana plasmát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98" y="980728"/>
            <a:ext cx="2748497" cy="19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64807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Núcleo do Sujeito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2713" y="911424"/>
            <a:ext cx="5976665" cy="5946576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pt-BR" sz="8800" dirty="0" smtClean="0"/>
              <a:t>Assim, os </a:t>
            </a:r>
            <a:r>
              <a:rPr lang="pt-BR" sz="8800" dirty="0"/>
              <a:t>A</a:t>
            </a:r>
            <a:r>
              <a:rPr lang="pt-BR" sz="8800" dirty="0" smtClean="0"/>
              <a:t>djuntos </a:t>
            </a:r>
            <a:r>
              <a:rPr lang="pt-BR" sz="8800" dirty="0" smtClean="0"/>
              <a:t>A</a:t>
            </a:r>
            <a:r>
              <a:rPr lang="pt-BR" sz="8800" dirty="0" smtClean="0"/>
              <a:t>dnominais que circundam o Sujeito têm a função de aumentar a precisão da mensagem, alimentar a conversa. Da mesma forma como fazem os compostos orgânicos do ovo. Comunicam-se entre si à medida que o citoplasma alimenta o núcleo em processo de transformação de nova vida.</a:t>
            </a:r>
          </a:p>
          <a:p>
            <a:pPr marL="68580" indent="0">
              <a:buNone/>
            </a:pPr>
            <a:r>
              <a:rPr lang="pt-BR" sz="8800" dirty="0" smtClean="0"/>
              <a:t>Observe que é possível retirar todos os satélites que acompanham o núcleo do Sujeito, no entanto, não é possível retirá-lo.</a:t>
            </a:r>
          </a:p>
          <a:p>
            <a:pPr marL="68580" indent="0">
              <a:buNone/>
            </a:pPr>
            <a:endParaRPr lang="pt-BR" sz="8800" dirty="0" smtClean="0"/>
          </a:p>
          <a:p>
            <a:pPr marL="68580" indent="0">
              <a:buNone/>
            </a:pPr>
            <a:r>
              <a:rPr lang="pt-BR" sz="8800" dirty="0" smtClean="0"/>
              <a:t>Exemplos: </a:t>
            </a:r>
          </a:p>
          <a:p>
            <a:pPr marL="68580" indent="0">
              <a:buNone/>
            </a:pPr>
            <a:endParaRPr lang="pt-BR" sz="8800" dirty="0" smtClean="0"/>
          </a:p>
          <a:p>
            <a:pPr marL="68580" indent="0">
              <a:buNone/>
            </a:pPr>
            <a:r>
              <a:rPr lang="pt-BR" sz="8800" dirty="0" smtClean="0"/>
              <a:t>1.     As dez </a:t>
            </a:r>
            <a:r>
              <a:rPr lang="pt-BR" sz="8800" u="sng" dirty="0" smtClean="0"/>
              <a:t>meninas</a:t>
            </a:r>
            <a:r>
              <a:rPr lang="pt-BR" sz="8800" dirty="0" smtClean="0"/>
              <a:t> morenas mais bonitas com aparelhos ortodônticos </a:t>
            </a:r>
            <a:r>
              <a:rPr lang="pt-BR" sz="8800" u="sng" dirty="0" smtClean="0"/>
              <a:t>vieram</a:t>
            </a:r>
            <a:r>
              <a:rPr lang="pt-BR" sz="8800" dirty="0" smtClean="0"/>
              <a:t> hoje à clínica tarde demais.</a:t>
            </a:r>
          </a:p>
          <a:p>
            <a:pPr marL="68580" indent="0">
              <a:buNone/>
            </a:pPr>
            <a:endParaRPr lang="pt-BR" sz="8800" dirty="0" smtClean="0"/>
          </a:p>
          <a:p>
            <a:pPr marL="68580" indent="0">
              <a:buNone/>
            </a:pPr>
            <a:r>
              <a:rPr lang="pt-BR" sz="8800" dirty="0" smtClean="0"/>
              <a:t>2.     </a:t>
            </a:r>
            <a:r>
              <a:rPr lang="pt-BR" sz="8800" u="sng" dirty="0" smtClean="0"/>
              <a:t>Meninas</a:t>
            </a:r>
            <a:r>
              <a:rPr lang="pt-BR" sz="8800" dirty="0" smtClean="0"/>
              <a:t> </a:t>
            </a:r>
            <a:r>
              <a:rPr lang="pt-BR" sz="8800" u="sng" dirty="0" smtClean="0"/>
              <a:t>vieram</a:t>
            </a:r>
            <a:r>
              <a:rPr lang="pt-BR" sz="8800" dirty="0" smtClean="0"/>
              <a:t>.</a:t>
            </a:r>
          </a:p>
          <a:p>
            <a:pPr marL="68580" indent="0">
              <a:buNone/>
            </a:pPr>
            <a:r>
              <a:rPr lang="pt-BR" sz="4800" dirty="0" smtClean="0"/>
              <a:t>      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pt-BR" sz="4800" dirty="0"/>
              <a:t> </a:t>
            </a:r>
            <a:r>
              <a:rPr lang="pt-BR" sz="4800" dirty="0" smtClean="0"/>
              <a:t>               </a:t>
            </a:r>
            <a:r>
              <a:rPr lang="pt-BR" sz="4800" dirty="0" smtClean="0"/>
              <a:t> Núcleo do Sujeito</a:t>
            </a:r>
          </a:p>
          <a:p>
            <a:pPr marL="68580" indent="0">
              <a:buNone/>
            </a:pPr>
            <a:r>
              <a:rPr lang="pt-BR" sz="8800" dirty="0" smtClean="0"/>
              <a:t> 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pPr marL="68580" indent="0">
              <a:buNone/>
            </a:pPr>
            <a:r>
              <a:rPr lang="pt-BR" sz="2000" dirty="0" smtClean="0"/>
              <a:t> </a:t>
            </a:r>
            <a:endParaRPr lang="pt-BR" sz="2000" dirty="0" smtClean="0"/>
          </a:p>
          <a:p>
            <a:pPr marL="68580" indent="0">
              <a:buNone/>
            </a:pPr>
            <a:endParaRPr lang="pt-BR" sz="2000" dirty="0"/>
          </a:p>
          <a:p>
            <a:pPr marL="68580" indent="0">
              <a:buNone/>
            </a:pPr>
            <a:endParaRPr lang="pt-BR" sz="2000" dirty="0" smtClean="0"/>
          </a:p>
          <a:p>
            <a:pPr marL="68580" indent="0">
              <a:buNone/>
            </a:pPr>
            <a:endParaRPr lang="pt-BR" sz="2000" dirty="0"/>
          </a:p>
          <a:p>
            <a:pPr marL="68580" indent="0">
              <a:buNone/>
            </a:pPr>
            <a:endParaRPr lang="pt-BR" sz="2000" dirty="0" smtClean="0"/>
          </a:p>
          <a:p>
            <a:pPr marL="68580" indent="0">
              <a:buNone/>
            </a:pPr>
            <a:r>
              <a:rPr lang="pt-BR" sz="2000" dirty="0" smtClean="0"/>
              <a:t>                                                                    </a:t>
            </a:r>
            <a:endParaRPr lang="pt-BR" sz="2000" dirty="0" smtClean="0"/>
          </a:p>
        </p:txBody>
      </p:sp>
      <p:pic>
        <p:nvPicPr>
          <p:cNvPr id="1026" name="Picture 2" descr="C:\Users\Jackson Menezes\Downloads\O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98" y="836712"/>
            <a:ext cx="2748498" cy="26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ckson Menezes\Downloads\Cariote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98" y="3645024"/>
            <a:ext cx="2748498" cy="2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1619672" y="6379094"/>
            <a:ext cx="0" cy="2319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Termos Essenciais da Oração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70501"/>
            <a:ext cx="4536504" cy="4525963"/>
          </a:xfrm>
        </p:spPr>
        <p:txBody>
          <a:bodyPr/>
          <a:lstStyle/>
          <a:p>
            <a:r>
              <a:rPr lang="pt-BR" dirty="0" smtClean="0"/>
              <a:t>Sujeito</a:t>
            </a:r>
          </a:p>
          <a:p>
            <a:pPr marL="68580" indent="0">
              <a:buNone/>
            </a:pPr>
            <a:endParaRPr lang="pt-BR" sz="2000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6016" y="1770501"/>
            <a:ext cx="4248472" cy="4525963"/>
          </a:xfrm>
        </p:spPr>
        <p:txBody>
          <a:bodyPr/>
          <a:lstStyle/>
          <a:p>
            <a:r>
              <a:rPr lang="pt-BR" dirty="0" smtClean="0"/>
              <a:t>Predicado</a:t>
            </a:r>
          </a:p>
          <a:p>
            <a:pPr marL="6858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268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Termos Essenciais da Oração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70501"/>
            <a:ext cx="8712968" cy="4525963"/>
          </a:xfrm>
        </p:spPr>
        <p:txBody>
          <a:bodyPr/>
          <a:lstStyle/>
          <a:p>
            <a:r>
              <a:rPr lang="pt-BR" dirty="0" smtClean="0"/>
              <a:t>Sujeito</a:t>
            </a:r>
          </a:p>
          <a:p>
            <a:r>
              <a:rPr lang="pt-BR" sz="2500" dirty="0"/>
              <a:t>Apresenta 3 </a:t>
            </a:r>
            <a:r>
              <a:rPr lang="pt-BR" sz="2500" dirty="0" smtClean="0"/>
              <a:t>Divisões e 1 Subdivisão:</a:t>
            </a:r>
            <a:endParaRPr lang="pt-BR" sz="2500" dirty="0"/>
          </a:p>
          <a:p>
            <a:endParaRPr lang="pt-BR" dirty="0" smtClean="0"/>
          </a:p>
          <a:p>
            <a:pPr marL="68580" indent="0">
              <a:buNone/>
            </a:pPr>
            <a:endParaRPr lang="pt-BR" sz="2000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87102" y="3356992"/>
            <a:ext cx="4536504" cy="2520280"/>
          </a:xfrm>
        </p:spPr>
        <p:txBody>
          <a:bodyPr/>
          <a:lstStyle/>
          <a:p>
            <a:r>
              <a:rPr lang="pt-BR" dirty="0" smtClean="0"/>
              <a:t>Predicado</a:t>
            </a:r>
          </a:p>
          <a:p>
            <a:r>
              <a:rPr lang="pt-BR" sz="2400" dirty="0" smtClean="0"/>
              <a:t>Existem 3 tipos de Predicado, mas só trataremos deles na nossa próxima aula. </a:t>
            </a:r>
            <a:br>
              <a:rPr lang="pt-BR" sz="2400" dirty="0" smtClean="0"/>
            </a:br>
            <a:r>
              <a:rPr lang="pt-BR" sz="2400" dirty="0" smtClean="0"/>
              <a:t>Fiquem atentos e não percam!</a:t>
            </a:r>
          </a:p>
          <a:p>
            <a:pPr marL="6858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3061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Tipos de Sujeito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70501"/>
            <a:ext cx="8496944" cy="4525963"/>
          </a:xfrm>
        </p:spPr>
        <p:txBody>
          <a:bodyPr/>
          <a:lstStyle/>
          <a:p>
            <a:r>
              <a:rPr lang="pt-BR" dirty="0" smtClean="0"/>
              <a:t>Sujeito</a:t>
            </a:r>
          </a:p>
          <a:p>
            <a:r>
              <a:rPr lang="pt-BR" sz="2500" dirty="0" smtClean="0"/>
              <a:t>Apresenta 3 Divisões e 1 Subdivisão:</a:t>
            </a:r>
          </a:p>
          <a:p>
            <a:pPr marL="68580" indent="0">
              <a:buNone/>
            </a:pPr>
            <a:r>
              <a:rPr lang="pt-BR" sz="2500" dirty="0" smtClean="0"/>
              <a:t>As Divisões são:</a:t>
            </a:r>
          </a:p>
          <a:p>
            <a:pPr marL="68580" indent="0">
              <a:buNone/>
            </a:pPr>
            <a:r>
              <a:rPr lang="pt-BR" sz="2500" dirty="0" smtClean="0"/>
              <a:t>Determinado, Indeterminado e Oracional.</a:t>
            </a:r>
          </a:p>
          <a:p>
            <a:pPr marL="6858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2902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Tipos de Sujeito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70501"/>
            <a:ext cx="8496944" cy="4525963"/>
          </a:xfrm>
        </p:spPr>
        <p:txBody>
          <a:bodyPr/>
          <a:lstStyle/>
          <a:p>
            <a:r>
              <a:rPr lang="pt-BR" dirty="0" smtClean="0"/>
              <a:t>Sujeito</a:t>
            </a:r>
          </a:p>
          <a:p>
            <a:r>
              <a:rPr lang="pt-BR" sz="2500" dirty="0" smtClean="0"/>
              <a:t>Apresenta 3 Divisões e 1 Subdivisão:</a:t>
            </a:r>
          </a:p>
          <a:p>
            <a:pPr marL="68580" indent="0">
              <a:buNone/>
            </a:pPr>
            <a:r>
              <a:rPr lang="pt-BR" sz="2500" dirty="0" smtClean="0"/>
              <a:t>As Divisões são:</a:t>
            </a:r>
          </a:p>
          <a:p>
            <a:pPr marL="68580" indent="0">
              <a:buNone/>
            </a:pPr>
            <a:r>
              <a:rPr lang="pt-BR" sz="2500" dirty="0" smtClean="0"/>
              <a:t>Determinado, Indeterminado e Oracional.</a:t>
            </a:r>
          </a:p>
          <a:p>
            <a:pPr marL="68580" indent="0">
              <a:buNone/>
            </a:pPr>
            <a:r>
              <a:rPr lang="pt-BR" sz="2200" dirty="0" smtClean="0"/>
              <a:t>Dentre os Sujeitos Determinados temos:</a:t>
            </a:r>
          </a:p>
          <a:p>
            <a:pPr marL="6858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6604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Tipos de Sujeito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70501"/>
            <a:ext cx="8496944" cy="4525963"/>
          </a:xfrm>
        </p:spPr>
        <p:txBody>
          <a:bodyPr/>
          <a:lstStyle/>
          <a:p>
            <a:r>
              <a:rPr lang="pt-BR" dirty="0" smtClean="0"/>
              <a:t>Sujeito</a:t>
            </a:r>
          </a:p>
          <a:p>
            <a:r>
              <a:rPr lang="pt-BR" sz="2500" dirty="0" smtClean="0"/>
              <a:t>Apresenta 3 Divisões e 1 Subdivisão:</a:t>
            </a:r>
          </a:p>
          <a:p>
            <a:pPr marL="68580" indent="0">
              <a:buNone/>
            </a:pPr>
            <a:r>
              <a:rPr lang="pt-BR" sz="2500" dirty="0" smtClean="0"/>
              <a:t>As Divisões são:</a:t>
            </a:r>
          </a:p>
          <a:p>
            <a:pPr marL="68580" indent="0">
              <a:buNone/>
            </a:pPr>
            <a:r>
              <a:rPr lang="pt-BR" sz="2500" dirty="0" smtClean="0"/>
              <a:t>Determinado, Indeterminado e Oracional.</a:t>
            </a:r>
          </a:p>
          <a:p>
            <a:pPr marL="68580" indent="0">
              <a:buNone/>
            </a:pPr>
            <a:r>
              <a:rPr lang="pt-BR" sz="2200" dirty="0" smtClean="0"/>
              <a:t>Dentre os Sujeitos Determinados temos:</a:t>
            </a:r>
          </a:p>
          <a:p>
            <a:pPr marL="68580" indent="0">
              <a:buNone/>
            </a:pPr>
            <a:r>
              <a:rPr lang="pt-BR" sz="2200" dirty="0" smtClean="0"/>
              <a:t>Sujeito Simples, Sujeito Composto e Sujeito Desinencial.</a:t>
            </a:r>
          </a:p>
          <a:p>
            <a:r>
              <a:rPr lang="pt-BR" sz="2200" dirty="0" smtClean="0"/>
              <a:t>A Subdivisão acontece com o Sujeito Desinencial, que também é um Sujeito Simples, pois embora ele não esteja expresso na oração, ele se faz presente e é identificado pela desinência número pessoal do verbo. </a:t>
            </a:r>
          </a:p>
          <a:p>
            <a:pPr marL="6858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5177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Tipos de Sujeito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70501"/>
            <a:ext cx="8496944" cy="5087499"/>
          </a:xfrm>
        </p:spPr>
        <p:txBody>
          <a:bodyPr>
            <a:normAutofit/>
          </a:bodyPr>
          <a:lstStyle/>
          <a:p>
            <a:r>
              <a:rPr lang="pt-BR" dirty="0" smtClean="0"/>
              <a:t>Sujeito</a:t>
            </a:r>
          </a:p>
          <a:p>
            <a:r>
              <a:rPr lang="pt-BR" sz="2500" dirty="0" smtClean="0"/>
              <a:t>Apresenta 3 Divisões e 1 Subdivisão:</a:t>
            </a:r>
          </a:p>
          <a:p>
            <a:pPr marL="68580" indent="0">
              <a:buNone/>
            </a:pPr>
            <a:r>
              <a:rPr lang="pt-BR" sz="2500" dirty="0" smtClean="0"/>
              <a:t>As Divisões são:</a:t>
            </a:r>
          </a:p>
          <a:p>
            <a:pPr marL="68580" indent="0">
              <a:buNone/>
            </a:pPr>
            <a:r>
              <a:rPr lang="pt-BR" sz="2500" dirty="0" smtClean="0"/>
              <a:t>Determinado, Indeterminado e Oracional.</a:t>
            </a:r>
          </a:p>
          <a:p>
            <a:pPr marL="68580" indent="0">
              <a:buNone/>
            </a:pPr>
            <a:r>
              <a:rPr lang="pt-BR" sz="2200" dirty="0" smtClean="0"/>
              <a:t>Dentre os Sujeitos Determinados temos:</a:t>
            </a:r>
          </a:p>
          <a:p>
            <a:pPr marL="68580" indent="0">
              <a:buNone/>
            </a:pPr>
            <a:r>
              <a:rPr lang="pt-BR" sz="2200" dirty="0" smtClean="0"/>
              <a:t>Sujeito Simples, Sujeito Composto e Sujeito Desinencial.</a:t>
            </a:r>
          </a:p>
          <a:p>
            <a:r>
              <a:rPr lang="pt-BR" sz="2200" dirty="0"/>
              <a:t>A Subdivisão acontece com o Sujeito Desinencial, que também é um Sujeito Simples, pois embora ele não esteja expresso na oração, ele se faz presente e é identificado pela desinência número pessoal do verbo. </a:t>
            </a:r>
          </a:p>
          <a:p>
            <a:pPr marL="68580" indent="0">
              <a:buNone/>
            </a:pPr>
            <a:r>
              <a:rPr lang="pt-BR" sz="2200" dirty="0" smtClean="0"/>
              <a:t>Assim, temos 5 tipos de Sujeito.</a:t>
            </a:r>
          </a:p>
        </p:txBody>
      </p:sp>
    </p:spTree>
    <p:extLst>
      <p:ext uri="{BB962C8B-B14F-4D97-AF65-F5344CB8AC3E}">
        <p14:creationId xmlns:p14="http://schemas.microsoft.com/office/powerpoint/2010/main" val="1574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E quanto ao Sujeito Inexistente?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Como o próprio nome sugere, ele não existe. Nestes casos haverá apenas a oração que chamamos de Oração sem Sujeito ou Sujeito Inexistente. Essa oração é formada simplesmente pelo predicado e sua predicação será verbal.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8780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12064"/>
            <a:ext cx="8496944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Termos Essenciais da Oração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212112" cy="4595656"/>
          </a:xfrm>
        </p:spPr>
        <p:txBody>
          <a:bodyPr/>
          <a:lstStyle/>
          <a:p>
            <a:r>
              <a:rPr lang="pt-BR" dirty="0" smtClean="0"/>
              <a:t>Sujeito é um dos Termos Essenciais da Oração.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4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E quanto ao Sujeito Inexistente?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Sujeito Inexistente é motivo de intermináveis discussões entre Gramáticos e Linguistas. A discussão entre eles gira em torno da premissa de que se o Sujeito é um Termo Essencial da Oração, esse não pode ser retirado.</a:t>
            </a:r>
            <a:endParaRPr lang="pt-BR" sz="25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Como o próprio nome sugere, ele não existe. Nestes casos haverá apenas a oração que chamamos de Oração sem Sujeito ou Sujeito Inexistente. Essa oração é formada simplesmente pelo predicado e sua predicação será verbal.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531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64344" y="1484784"/>
            <a:ext cx="4038600" cy="5184575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Determinado.</a:t>
            </a:r>
          </a:p>
          <a:p>
            <a:pPr marL="68580" indent="0">
              <a:buNone/>
            </a:pPr>
            <a:endParaRPr lang="pt-BR" b="1" u="sng" dirty="0" smtClean="0"/>
          </a:p>
          <a:p>
            <a:pPr>
              <a:buFont typeface="Wingdings" pitchFamily="2" charset="2"/>
              <a:buChar char="Ø"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55344" y="1484784"/>
            <a:ext cx="4237136" cy="5256583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Exemplos:</a:t>
            </a:r>
          </a:p>
          <a:p>
            <a:pPr marL="68580" indent="0">
              <a:buNone/>
            </a:pPr>
            <a:endParaRPr lang="pt-B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788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64344" y="1484784"/>
            <a:ext cx="4038600" cy="5184575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Determinado.</a:t>
            </a:r>
          </a:p>
          <a:p>
            <a:pPr marL="68580" indent="0">
              <a:buNone/>
            </a:pPr>
            <a:endParaRPr lang="pt-BR" b="1" u="sng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Simples: tem apenas 1 núcleo.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55344" y="1484784"/>
            <a:ext cx="4237136" cy="5256583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Exemplos:</a:t>
            </a:r>
          </a:p>
          <a:p>
            <a:pPr marL="68580" indent="0">
              <a:buNone/>
            </a:pPr>
            <a:endParaRPr lang="pt-BR" b="1" u="sng" dirty="0" smtClean="0"/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Fabiana</a:t>
            </a:r>
            <a:r>
              <a:rPr lang="pt-BR" sz="2200" dirty="0" smtClean="0"/>
              <a:t> é linda.</a:t>
            </a:r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Ela</a:t>
            </a:r>
            <a:r>
              <a:rPr lang="pt-BR" sz="2200" dirty="0" smtClean="0"/>
              <a:t> gosta de figos.</a:t>
            </a:r>
          </a:p>
          <a:p>
            <a:pPr marL="6858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7189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64344" y="1484784"/>
            <a:ext cx="4038600" cy="5184575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Determinado.</a:t>
            </a:r>
          </a:p>
          <a:p>
            <a:pPr marL="68580" indent="0">
              <a:buNone/>
            </a:pPr>
            <a:endParaRPr lang="pt-BR" b="1" u="sng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Simples: tem apenas 1 núcleo.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/>
              <a:t> </a:t>
            </a:r>
            <a:r>
              <a:rPr lang="pt-BR" sz="2500" dirty="0" smtClean="0"/>
              <a:t>Composto: apresenta 2 núcleos ou mais.</a:t>
            </a:r>
          </a:p>
          <a:p>
            <a:pPr marL="68580" indent="0">
              <a:buNone/>
            </a:pPr>
            <a:endParaRPr lang="pt-BR" sz="25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55344" y="1484784"/>
            <a:ext cx="4237136" cy="5256583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Exemplos:</a:t>
            </a:r>
          </a:p>
          <a:p>
            <a:pPr marL="68580" indent="0">
              <a:buNone/>
            </a:pPr>
            <a:endParaRPr lang="pt-BR" b="1" u="sng" dirty="0" smtClean="0"/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Fabiana</a:t>
            </a:r>
            <a:r>
              <a:rPr lang="pt-BR" sz="2200" dirty="0" smtClean="0"/>
              <a:t> é linda.</a:t>
            </a:r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Ela</a:t>
            </a:r>
            <a:r>
              <a:rPr lang="pt-BR" sz="2200" dirty="0" smtClean="0"/>
              <a:t> gosta de figos.</a:t>
            </a:r>
          </a:p>
          <a:p>
            <a:pPr marL="68580" indent="0">
              <a:buNone/>
            </a:pPr>
            <a:endParaRPr lang="pt-BR" sz="2200" dirty="0"/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Maria</a:t>
            </a:r>
            <a:r>
              <a:rPr lang="pt-BR" sz="2200" dirty="0" smtClean="0"/>
              <a:t> e </a:t>
            </a:r>
            <a:r>
              <a:rPr lang="pt-BR" sz="2200" b="1" u="sng" dirty="0" smtClean="0"/>
              <a:t>ele</a:t>
            </a:r>
            <a:r>
              <a:rPr lang="pt-BR" sz="2200" dirty="0" smtClean="0"/>
              <a:t> saíram às pressas.</a:t>
            </a:r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Bois, vacas</a:t>
            </a:r>
            <a:r>
              <a:rPr lang="pt-BR" sz="2200" b="1" dirty="0" smtClean="0"/>
              <a:t> e </a:t>
            </a:r>
            <a:r>
              <a:rPr lang="pt-BR" sz="2200" b="1" u="sng" dirty="0" smtClean="0"/>
              <a:t>bezerros</a:t>
            </a:r>
            <a:r>
              <a:rPr lang="pt-BR" sz="2200" b="1" dirty="0" smtClean="0"/>
              <a:t> </a:t>
            </a:r>
            <a:r>
              <a:rPr lang="pt-BR" sz="2200" dirty="0" smtClean="0"/>
              <a:t>pastam livremente.</a:t>
            </a:r>
          </a:p>
          <a:p>
            <a:pPr marL="6858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7119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64344" y="1484784"/>
            <a:ext cx="4038600" cy="5184575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Determinado.</a:t>
            </a:r>
          </a:p>
          <a:p>
            <a:pPr marL="68580" indent="0">
              <a:buNone/>
            </a:pPr>
            <a:endParaRPr lang="pt-BR" b="1" u="sng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Simples: tem apenas 1 núcleo.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/>
              <a:t> </a:t>
            </a:r>
            <a:r>
              <a:rPr lang="pt-BR" sz="2500" dirty="0" smtClean="0"/>
              <a:t>Composto: apresenta 2 núcleos ou mais.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Desinencial: é determinado pela terminação verbal.</a:t>
            </a:r>
          </a:p>
          <a:p>
            <a:pPr>
              <a:buFont typeface="Wingdings" pitchFamily="2" charset="2"/>
              <a:buChar char="Ø"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55344" y="1484784"/>
            <a:ext cx="4237136" cy="5256583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Exemplos:</a:t>
            </a:r>
          </a:p>
          <a:p>
            <a:pPr marL="68580" indent="0">
              <a:buNone/>
            </a:pPr>
            <a:endParaRPr lang="pt-BR" b="1" u="sng" dirty="0" smtClean="0"/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Fabiana</a:t>
            </a:r>
            <a:r>
              <a:rPr lang="pt-BR" sz="2200" dirty="0" smtClean="0"/>
              <a:t> é linda.</a:t>
            </a:r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Ela</a:t>
            </a:r>
            <a:r>
              <a:rPr lang="pt-BR" sz="2200" dirty="0" smtClean="0"/>
              <a:t> gosta de figos.</a:t>
            </a:r>
          </a:p>
          <a:p>
            <a:pPr marL="68580" indent="0">
              <a:buNone/>
            </a:pPr>
            <a:endParaRPr lang="pt-BR" sz="2200" dirty="0"/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Maria</a:t>
            </a:r>
            <a:r>
              <a:rPr lang="pt-BR" sz="2200" dirty="0" smtClean="0"/>
              <a:t> e </a:t>
            </a:r>
            <a:r>
              <a:rPr lang="pt-BR" sz="2200" b="1" u="sng" dirty="0" smtClean="0"/>
              <a:t>ele</a:t>
            </a:r>
            <a:r>
              <a:rPr lang="pt-BR" sz="2200" dirty="0" smtClean="0"/>
              <a:t> saíram às pressas.</a:t>
            </a:r>
          </a:p>
          <a:p>
            <a:pPr>
              <a:buFont typeface="Wingdings" pitchFamily="2" charset="2"/>
              <a:buChar char="Ø"/>
            </a:pPr>
            <a:r>
              <a:rPr lang="pt-BR" sz="2200" b="1" u="sng" dirty="0" smtClean="0"/>
              <a:t>Bois, vacas</a:t>
            </a:r>
            <a:r>
              <a:rPr lang="pt-BR" sz="2200" b="1" dirty="0" smtClean="0"/>
              <a:t> e </a:t>
            </a:r>
            <a:r>
              <a:rPr lang="pt-BR" sz="2200" b="1" u="sng" dirty="0" smtClean="0"/>
              <a:t>bezerros</a:t>
            </a:r>
            <a:r>
              <a:rPr lang="pt-BR" sz="2200" b="1" dirty="0" smtClean="0"/>
              <a:t> </a:t>
            </a:r>
            <a:r>
              <a:rPr lang="pt-BR" sz="2200" dirty="0" smtClean="0"/>
              <a:t>pastam livremente.</a:t>
            </a:r>
          </a:p>
          <a:p>
            <a:pPr marL="68580" indent="0">
              <a:buNone/>
            </a:pPr>
            <a:endParaRPr lang="pt-BR" sz="2200" dirty="0"/>
          </a:p>
          <a:p>
            <a:pPr>
              <a:buFont typeface="Wingdings" pitchFamily="2" charset="2"/>
              <a:buChar char="Ø"/>
            </a:pPr>
            <a:r>
              <a:rPr lang="pt-BR" sz="2200" b="1" dirty="0" smtClean="0"/>
              <a:t>(</a:t>
            </a:r>
            <a:r>
              <a:rPr lang="pt-BR" sz="2200" b="1" u="sng" dirty="0" smtClean="0"/>
              <a:t> ? </a:t>
            </a:r>
            <a:r>
              <a:rPr lang="pt-BR" sz="2200" b="1" dirty="0" smtClean="0"/>
              <a:t>) </a:t>
            </a:r>
            <a:r>
              <a:rPr lang="pt-BR" sz="2200" dirty="0" smtClean="0"/>
              <a:t>És uma pessoa muito ocupada.</a:t>
            </a:r>
          </a:p>
          <a:p>
            <a:pPr>
              <a:buFont typeface="Wingdings" pitchFamily="2" charset="2"/>
              <a:buChar char="Ø"/>
            </a:pPr>
            <a:r>
              <a:rPr lang="pt-BR" sz="2200" b="1" dirty="0" smtClean="0"/>
              <a:t>(</a:t>
            </a:r>
            <a:r>
              <a:rPr lang="pt-BR" sz="2200" b="1" u="sng" dirty="0" smtClean="0"/>
              <a:t> ? </a:t>
            </a:r>
            <a:r>
              <a:rPr lang="pt-BR" sz="2200" b="1" dirty="0" smtClean="0"/>
              <a:t>) </a:t>
            </a:r>
            <a:r>
              <a:rPr lang="pt-BR" sz="2200" dirty="0" smtClean="0"/>
              <a:t>Somos todos iguais.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103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1520" y="1340769"/>
            <a:ext cx="4464496" cy="5328592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Indeterminado.</a:t>
            </a:r>
          </a:p>
          <a:p>
            <a:pPr marL="68580" indent="0">
              <a:buNone/>
            </a:pPr>
            <a:endParaRPr lang="pt-BR" sz="25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176464" cy="5328593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Exemplos:</a:t>
            </a:r>
          </a:p>
          <a:p>
            <a:pPr marL="68580" indent="0">
              <a:buNone/>
            </a:pPr>
            <a:endParaRPr lang="pt-B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514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1520" y="1340769"/>
            <a:ext cx="4464496" cy="5328592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Indeterminado.</a:t>
            </a:r>
          </a:p>
          <a:p>
            <a:r>
              <a:rPr lang="pt-BR" sz="2200" dirty="0" smtClean="0"/>
              <a:t>Há 2 maneiras de identificar o Sujeito Indeterminado.</a:t>
            </a:r>
          </a:p>
          <a:p>
            <a:pPr marL="68580" indent="0">
              <a:buNone/>
            </a:pPr>
            <a:endParaRPr lang="pt-BR" sz="2200" dirty="0" smtClean="0"/>
          </a:p>
          <a:p>
            <a:pPr marL="68580" indent="0">
              <a:buNone/>
            </a:pPr>
            <a:endParaRPr lang="pt-BR" sz="25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176464" cy="5328593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Exemplos:</a:t>
            </a:r>
          </a:p>
          <a:p>
            <a:pPr marL="68580" indent="0">
              <a:buNone/>
            </a:pPr>
            <a:endParaRPr lang="pt-B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6111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1520" y="1340769"/>
            <a:ext cx="4464496" cy="5328592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Indeterminado.</a:t>
            </a:r>
          </a:p>
          <a:p>
            <a:r>
              <a:rPr lang="pt-BR" sz="2200" dirty="0" smtClean="0"/>
              <a:t>Há 2 maneiras de identificar o Sujeito Indeterminado.</a:t>
            </a:r>
          </a:p>
          <a:p>
            <a:pPr marL="68580" indent="0">
              <a:buNone/>
            </a:pPr>
            <a:endParaRPr lang="pt-BR" sz="2200" dirty="0" smtClean="0"/>
          </a:p>
          <a:p>
            <a:pPr marL="525780" indent="-457200">
              <a:buFont typeface="+mj-lt"/>
              <a:buAutoNum type="arabicPeriod"/>
            </a:pPr>
            <a:r>
              <a:rPr lang="pt-BR" sz="2200" dirty="0" smtClean="0"/>
              <a:t>Verbo Transitivo Indireto, Intransitivo e de Ligação na 3ª pessoa do singular + índice de indeterminação do sujeito (se).</a:t>
            </a:r>
          </a:p>
          <a:p>
            <a:pPr marL="68580" indent="0">
              <a:buNone/>
            </a:pPr>
            <a:endParaRPr lang="pt-BR" sz="2200" dirty="0" smtClean="0"/>
          </a:p>
          <a:p>
            <a:pPr marL="68580" indent="0">
              <a:buNone/>
            </a:pPr>
            <a:endParaRPr lang="pt-BR" sz="25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176464" cy="5328593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Exemplos:</a:t>
            </a:r>
          </a:p>
          <a:p>
            <a:pPr marL="68580" indent="0">
              <a:buNone/>
            </a:pPr>
            <a:endParaRPr lang="pt-BR" b="1" u="sng" dirty="0" smtClean="0"/>
          </a:p>
          <a:p>
            <a:endParaRPr lang="pt-BR" sz="2500" dirty="0" smtClean="0"/>
          </a:p>
          <a:p>
            <a:r>
              <a:rPr lang="pt-BR" sz="2500" dirty="0" smtClean="0"/>
              <a:t>Precisa-se de vendedores.</a:t>
            </a:r>
          </a:p>
          <a:p>
            <a:r>
              <a:rPr lang="pt-BR" sz="2500" dirty="0" smtClean="0"/>
              <a:t>Vive-se bem na cidade.</a:t>
            </a:r>
          </a:p>
          <a:p>
            <a:r>
              <a:rPr lang="pt-BR" sz="2500" dirty="0" smtClean="0"/>
              <a:t>Sempre se fica nervoso diante</a:t>
            </a:r>
            <a:r>
              <a:rPr lang="pt-BR" sz="2500" dirty="0"/>
              <a:t> </a:t>
            </a:r>
            <a:r>
              <a:rPr lang="pt-BR" sz="2500" dirty="0" smtClean="0"/>
              <a:t>das câmeras.</a:t>
            </a:r>
            <a:endParaRPr lang="pt-BR" sz="2500" dirty="0"/>
          </a:p>
          <a:p>
            <a:pPr marL="582930" indent="-514350">
              <a:buFont typeface="+mj-lt"/>
              <a:buAutoNum type="arabicPeriod"/>
            </a:pPr>
            <a:endParaRPr lang="pt-BR" sz="2500" dirty="0" smtClean="0"/>
          </a:p>
          <a:p>
            <a:pPr marL="68580" indent="0">
              <a:buNone/>
            </a:pP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15085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1520" y="1340769"/>
            <a:ext cx="4464496" cy="5328592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Indeterminado.</a:t>
            </a:r>
          </a:p>
          <a:p>
            <a:r>
              <a:rPr lang="pt-BR" sz="2200" dirty="0" smtClean="0"/>
              <a:t>Há 2 maneiras de identificar o Sujeito Indeterminado.</a:t>
            </a:r>
          </a:p>
          <a:p>
            <a:pPr marL="68580" indent="0">
              <a:buNone/>
            </a:pPr>
            <a:endParaRPr lang="pt-BR" sz="2200" dirty="0" smtClean="0"/>
          </a:p>
          <a:p>
            <a:pPr marL="525780" indent="-457200">
              <a:buFont typeface="+mj-lt"/>
              <a:buAutoNum type="arabicPeriod"/>
            </a:pPr>
            <a:r>
              <a:rPr lang="pt-BR" sz="2200" dirty="0" smtClean="0"/>
              <a:t>Verbo Transitivo Indireto, Intransitivo e de Ligação na 3ª pessoa do singular + índice de indeterminação do sujeito (se).</a:t>
            </a:r>
          </a:p>
          <a:p>
            <a:pPr marL="525780" indent="-457200">
              <a:buFont typeface="+mj-lt"/>
              <a:buAutoNum type="arabicPeriod"/>
            </a:pPr>
            <a:endParaRPr lang="pt-BR" sz="2200" dirty="0"/>
          </a:p>
          <a:p>
            <a:pPr marL="525780" indent="-457200">
              <a:buFont typeface="+mj-lt"/>
              <a:buAutoNum type="arabicPeriod"/>
            </a:pPr>
            <a:r>
              <a:rPr lang="pt-BR" sz="2200" dirty="0" smtClean="0"/>
              <a:t>Verbo Transitivo Direto e Intransitivo na 3ª pessoa do plural quando não se sabe, não se pode ou não se quer determinar o sujeito.</a:t>
            </a:r>
          </a:p>
          <a:p>
            <a:pPr marL="68580" indent="0">
              <a:buNone/>
            </a:pPr>
            <a:endParaRPr lang="pt-BR" sz="25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176464" cy="5328593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Exemplos:</a:t>
            </a:r>
          </a:p>
          <a:p>
            <a:pPr marL="68580" indent="0">
              <a:buNone/>
            </a:pPr>
            <a:endParaRPr lang="pt-BR" b="1" u="sng" dirty="0" smtClean="0"/>
          </a:p>
          <a:p>
            <a:pPr marL="68580" indent="0">
              <a:buNone/>
            </a:pPr>
            <a:endParaRPr lang="pt-BR" sz="2500" dirty="0"/>
          </a:p>
          <a:p>
            <a:r>
              <a:rPr lang="pt-BR" sz="2500" dirty="0" smtClean="0"/>
              <a:t>Precisa-se de vendedores.</a:t>
            </a:r>
          </a:p>
          <a:p>
            <a:r>
              <a:rPr lang="pt-BR" sz="2500" dirty="0" smtClean="0"/>
              <a:t>Vive-se bem na cidade.</a:t>
            </a:r>
          </a:p>
          <a:p>
            <a:r>
              <a:rPr lang="pt-BR" sz="2500" dirty="0" smtClean="0"/>
              <a:t>Sempre se fica nervoso diante</a:t>
            </a:r>
            <a:r>
              <a:rPr lang="pt-BR" sz="2500" dirty="0"/>
              <a:t> </a:t>
            </a:r>
            <a:r>
              <a:rPr lang="pt-BR" sz="2500" dirty="0" smtClean="0"/>
              <a:t>das câmeras.</a:t>
            </a:r>
            <a:endParaRPr lang="pt-BR" sz="2500" dirty="0"/>
          </a:p>
          <a:p>
            <a:pPr marL="582930" indent="-514350">
              <a:buFont typeface="+mj-lt"/>
              <a:buAutoNum type="arabicPeriod"/>
            </a:pPr>
            <a:endParaRPr lang="pt-BR" sz="2500" dirty="0" smtClean="0"/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§"/>
            </a:pPr>
            <a:r>
              <a:rPr lang="pt-BR" sz="2500" dirty="0" smtClean="0"/>
              <a:t>Roubaram meu celular.</a:t>
            </a:r>
          </a:p>
          <a:p>
            <a:pPr>
              <a:buFont typeface="Wingdings" pitchFamily="2" charset="2"/>
              <a:buChar char="§"/>
            </a:pPr>
            <a:r>
              <a:rPr lang="pt-BR" sz="2500" dirty="0" smtClean="0"/>
              <a:t>Chegaram agora.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78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47267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Oracional.</a:t>
            </a:r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176464" cy="5256584"/>
          </a:xfrm>
        </p:spPr>
        <p:txBody>
          <a:bodyPr>
            <a:noAutofit/>
          </a:bodyPr>
          <a:lstStyle/>
          <a:p>
            <a:r>
              <a:rPr lang="pt-BR" b="1" u="sng" dirty="0" smtClean="0"/>
              <a:t>Exemplos:</a:t>
            </a:r>
          </a:p>
        </p:txBody>
      </p:sp>
    </p:spTree>
    <p:extLst>
      <p:ext uri="{BB962C8B-B14F-4D97-AF65-F5344CB8AC3E}">
        <p14:creationId xmlns:p14="http://schemas.microsoft.com/office/powerpoint/2010/main" val="14939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12064"/>
            <a:ext cx="8496944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Termos Essenciais da Oração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212112" cy="4595656"/>
          </a:xfrm>
        </p:spPr>
        <p:txBody>
          <a:bodyPr/>
          <a:lstStyle/>
          <a:p>
            <a:r>
              <a:rPr lang="pt-BR" dirty="0" smtClean="0"/>
              <a:t>Sujeito é um dos Termos Essenciais da Oração.</a:t>
            </a:r>
          </a:p>
          <a:p>
            <a:endParaRPr lang="pt-BR" dirty="0"/>
          </a:p>
          <a:p>
            <a:r>
              <a:rPr lang="pt-BR" dirty="0"/>
              <a:t>Existem apenas dois Termos que são chamados de Essenciais na Oração: </a:t>
            </a:r>
          </a:p>
          <a:p>
            <a:pPr marL="6858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7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47267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Oracional.</a:t>
            </a:r>
          </a:p>
          <a:p>
            <a:r>
              <a:rPr lang="pt-BR" sz="2200" dirty="0" smtClean="0"/>
              <a:t>É representado por uma </a:t>
            </a:r>
            <a:r>
              <a:rPr lang="pt-BR" sz="2200" dirty="0"/>
              <a:t>O</a:t>
            </a:r>
            <a:r>
              <a:rPr lang="pt-BR" sz="2200" dirty="0" smtClean="0"/>
              <a:t>ração.</a:t>
            </a:r>
            <a:endParaRPr lang="pt-BR" sz="2200" dirty="0"/>
          </a:p>
          <a:p>
            <a:r>
              <a:rPr lang="pt-BR" sz="2200" dirty="0" smtClean="0"/>
              <a:t>Só acontece nas Orações Subordinadas Substantivas Subjetivas.</a:t>
            </a:r>
          </a:p>
          <a:p>
            <a:pPr marL="6858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5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176464" cy="5256584"/>
          </a:xfrm>
        </p:spPr>
        <p:txBody>
          <a:bodyPr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Comenta-se </a:t>
            </a:r>
            <a:r>
              <a:rPr lang="pt-BR" sz="2500" b="1" u="sng" dirty="0" smtClean="0"/>
              <a:t>que João não ama Maria.</a:t>
            </a:r>
          </a:p>
          <a:p>
            <a:pPr marL="68580" indent="0">
              <a:buNone/>
            </a:pP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14860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47267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Oracional.</a:t>
            </a:r>
          </a:p>
          <a:p>
            <a:r>
              <a:rPr lang="pt-BR" sz="2200" dirty="0" smtClean="0"/>
              <a:t>É representado por uma Oração.</a:t>
            </a:r>
            <a:endParaRPr lang="pt-BR" sz="2200" dirty="0"/>
          </a:p>
          <a:p>
            <a:r>
              <a:rPr lang="pt-BR" sz="2200" dirty="0" smtClean="0"/>
              <a:t>Só acontece nas Orações Subordinadas Substantivas Subjetivas.</a:t>
            </a:r>
          </a:p>
          <a:p>
            <a:r>
              <a:rPr lang="pt-BR" sz="2200" dirty="0" smtClean="0"/>
              <a:t>Essas Orações podem ser: Desenvolvidas ou Reduzidas.</a:t>
            </a:r>
          </a:p>
          <a:p>
            <a:pPr marL="6858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5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176464" cy="5256584"/>
          </a:xfrm>
        </p:spPr>
        <p:txBody>
          <a:bodyPr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Comenta-se </a:t>
            </a:r>
            <a:r>
              <a:rPr lang="pt-BR" sz="2500" b="1" u="sng" dirty="0" smtClean="0"/>
              <a:t>que João não ama Maria.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É proibido </a:t>
            </a:r>
            <a:r>
              <a:rPr lang="pt-BR" sz="2500" b="1" u="sng" dirty="0" smtClean="0"/>
              <a:t>fumar.</a:t>
            </a:r>
          </a:p>
          <a:p>
            <a:pPr marL="68580" indent="0">
              <a:buNone/>
            </a:pP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30216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47267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Oracional.</a:t>
            </a:r>
          </a:p>
          <a:p>
            <a:r>
              <a:rPr lang="pt-BR" sz="2200" dirty="0" smtClean="0"/>
              <a:t>É representado por uma Oração.</a:t>
            </a:r>
            <a:endParaRPr lang="pt-BR" sz="2200" dirty="0"/>
          </a:p>
          <a:p>
            <a:r>
              <a:rPr lang="pt-BR" sz="2200" dirty="0" smtClean="0"/>
              <a:t>Só acontece nas Orações Subordinadas Substantivas Subjetivas.</a:t>
            </a:r>
          </a:p>
          <a:p>
            <a:r>
              <a:rPr lang="pt-BR" sz="2200" dirty="0" smtClean="0"/>
              <a:t>Essas Orações podem ser: Desenvolvidas ou Reduzidas.</a:t>
            </a:r>
          </a:p>
          <a:p>
            <a:r>
              <a:rPr lang="pt-BR" sz="2200" dirty="0" smtClean="0"/>
              <a:t>É possível torná-las nominais.</a:t>
            </a:r>
          </a:p>
          <a:p>
            <a:r>
              <a:rPr lang="pt-BR" sz="2200" dirty="0"/>
              <a:t>O</a:t>
            </a:r>
            <a:r>
              <a:rPr lang="pt-BR" sz="2200" dirty="0" smtClean="0"/>
              <a:t> </a:t>
            </a:r>
            <a:r>
              <a:rPr lang="pt-BR" sz="2200" dirty="0"/>
              <a:t>verbo da </a:t>
            </a:r>
            <a:r>
              <a:rPr lang="pt-BR" sz="2200" dirty="0" smtClean="0"/>
              <a:t>Oração </a:t>
            </a:r>
            <a:r>
              <a:rPr lang="pt-BR" sz="2200" dirty="0"/>
              <a:t>P</a:t>
            </a:r>
            <a:r>
              <a:rPr lang="pt-BR" sz="2200" dirty="0" smtClean="0"/>
              <a:t>rincipal estará </a:t>
            </a:r>
            <a:r>
              <a:rPr lang="pt-BR" sz="2200" dirty="0"/>
              <a:t>sempre na 3ª. pessoa do </a:t>
            </a:r>
            <a:r>
              <a:rPr lang="pt-BR" sz="2200" dirty="0" smtClean="0"/>
              <a:t>singular.</a:t>
            </a:r>
            <a:endParaRPr lang="pt-BR" sz="2200" dirty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176464" cy="5256584"/>
          </a:xfrm>
        </p:spPr>
        <p:txBody>
          <a:bodyPr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Comenta-se </a:t>
            </a:r>
            <a:r>
              <a:rPr lang="pt-BR" sz="2500" b="1" u="sng" dirty="0" smtClean="0"/>
              <a:t>que João não ama Maria.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É proibido </a:t>
            </a:r>
            <a:r>
              <a:rPr lang="pt-BR" sz="2500" b="1" u="sng" dirty="0" smtClean="0"/>
              <a:t>fumar.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É conveniente </a:t>
            </a:r>
            <a:r>
              <a:rPr lang="pt-BR" sz="2500" b="1" u="sng" dirty="0" smtClean="0"/>
              <a:t>que ele compareça à entrevista.</a:t>
            </a:r>
          </a:p>
          <a:p>
            <a:pPr marL="6858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791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47267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Oracional.</a:t>
            </a:r>
          </a:p>
          <a:p>
            <a:r>
              <a:rPr lang="pt-BR" sz="2200" dirty="0" smtClean="0"/>
              <a:t>É representado por uma Oração.</a:t>
            </a:r>
            <a:endParaRPr lang="pt-BR" sz="2200" dirty="0"/>
          </a:p>
          <a:p>
            <a:r>
              <a:rPr lang="pt-BR" sz="2200" dirty="0" smtClean="0"/>
              <a:t>Só acontece nas Orações Subordinadas Substantivas Subjetivas.</a:t>
            </a:r>
          </a:p>
          <a:p>
            <a:r>
              <a:rPr lang="pt-BR" sz="2200" dirty="0" smtClean="0"/>
              <a:t>Essas Orações podem ser: Desenvolvidas ou Reduzidas.</a:t>
            </a:r>
          </a:p>
          <a:p>
            <a:r>
              <a:rPr lang="pt-BR" sz="2200" dirty="0" smtClean="0"/>
              <a:t>É possível torná-las nominais.</a:t>
            </a:r>
          </a:p>
          <a:p>
            <a:r>
              <a:rPr lang="pt-BR" sz="2200" dirty="0"/>
              <a:t>O</a:t>
            </a:r>
            <a:r>
              <a:rPr lang="pt-BR" sz="2200" dirty="0" smtClean="0"/>
              <a:t> </a:t>
            </a:r>
            <a:r>
              <a:rPr lang="pt-BR" sz="2200" dirty="0"/>
              <a:t>verbo da </a:t>
            </a:r>
            <a:r>
              <a:rPr lang="pt-BR" sz="2200" dirty="0" smtClean="0"/>
              <a:t>Oração </a:t>
            </a:r>
            <a:r>
              <a:rPr lang="pt-BR" sz="2200" dirty="0"/>
              <a:t>P</a:t>
            </a:r>
            <a:r>
              <a:rPr lang="pt-BR" sz="2200" dirty="0" smtClean="0"/>
              <a:t>rincipal estará </a:t>
            </a:r>
            <a:r>
              <a:rPr lang="pt-BR" sz="2200" dirty="0"/>
              <a:t>sempre na 3ª. pessoa do </a:t>
            </a:r>
            <a:r>
              <a:rPr lang="pt-BR" sz="2200" dirty="0" smtClean="0"/>
              <a:t>singular.</a:t>
            </a:r>
            <a:endParaRPr lang="pt-BR" sz="2200" dirty="0"/>
          </a:p>
          <a:p>
            <a:r>
              <a:rPr lang="pt-BR" sz="2200" dirty="0" smtClean="0"/>
              <a:t>Pode ser substituído por </a:t>
            </a:r>
            <a:r>
              <a:rPr lang="pt-BR" sz="2200" b="1" i="1" u="sng" dirty="0" smtClean="0"/>
              <a:t>“isso”.</a:t>
            </a:r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176464" cy="5256584"/>
          </a:xfrm>
        </p:spPr>
        <p:txBody>
          <a:bodyPr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Comenta-se </a:t>
            </a:r>
            <a:r>
              <a:rPr lang="pt-BR" sz="2500" b="1" u="sng" dirty="0" smtClean="0"/>
              <a:t>que João não ama Maria.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É proibido </a:t>
            </a:r>
            <a:r>
              <a:rPr lang="pt-BR" sz="2500" b="1" u="sng" dirty="0" smtClean="0"/>
              <a:t>fumar.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É conveniente </a:t>
            </a:r>
            <a:r>
              <a:rPr lang="pt-BR" sz="2500" b="1" u="sng" dirty="0" smtClean="0"/>
              <a:t>que ele compareça à entrevista.</a:t>
            </a:r>
          </a:p>
          <a:p>
            <a:pPr marL="6858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5572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612068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Oracional.</a:t>
            </a:r>
          </a:p>
          <a:p>
            <a:r>
              <a:rPr lang="pt-BR" sz="2200" dirty="0" smtClean="0"/>
              <a:t>É representado por uma Oração.</a:t>
            </a:r>
            <a:endParaRPr lang="pt-BR" sz="2200" dirty="0"/>
          </a:p>
          <a:p>
            <a:r>
              <a:rPr lang="pt-BR" sz="2200" dirty="0" smtClean="0"/>
              <a:t>Só acontece nas Orações Subordinadas Substantivas Subjetivas.</a:t>
            </a:r>
          </a:p>
          <a:p>
            <a:r>
              <a:rPr lang="pt-BR" sz="2200" dirty="0" smtClean="0"/>
              <a:t>Essas Orações podem ser: Desenvolvidas ou Reduzidas.</a:t>
            </a:r>
          </a:p>
          <a:p>
            <a:r>
              <a:rPr lang="pt-BR" sz="2200" dirty="0" smtClean="0"/>
              <a:t>É possível torná-las nominais.</a:t>
            </a:r>
          </a:p>
          <a:p>
            <a:r>
              <a:rPr lang="pt-BR" sz="2200" dirty="0"/>
              <a:t>O</a:t>
            </a:r>
            <a:r>
              <a:rPr lang="pt-BR" sz="2200" dirty="0" smtClean="0"/>
              <a:t> </a:t>
            </a:r>
            <a:r>
              <a:rPr lang="pt-BR" sz="2200" dirty="0"/>
              <a:t>verbo da </a:t>
            </a:r>
            <a:r>
              <a:rPr lang="pt-BR" sz="2200" dirty="0" smtClean="0"/>
              <a:t>Oração </a:t>
            </a:r>
            <a:r>
              <a:rPr lang="pt-BR" sz="2200" dirty="0"/>
              <a:t>P</a:t>
            </a:r>
            <a:r>
              <a:rPr lang="pt-BR" sz="2200" dirty="0" smtClean="0"/>
              <a:t>rincipal estará </a:t>
            </a:r>
            <a:r>
              <a:rPr lang="pt-BR" sz="2200" dirty="0"/>
              <a:t>sempre na 3ª. pessoa do </a:t>
            </a:r>
            <a:r>
              <a:rPr lang="pt-BR" sz="2200" dirty="0" smtClean="0"/>
              <a:t>singular.</a:t>
            </a:r>
            <a:endParaRPr lang="pt-BR" sz="2200" dirty="0"/>
          </a:p>
          <a:p>
            <a:r>
              <a:rPr lang="pt-BR" sz="2200" dirty="0" smtClean="0"/>
              <a:t>Pode ser substituído por </a:t>
            </a:r>
            <a:r>
              <a:rPr lang="pt-BR" sz="2200" b="1" i="1" u="sng" dirty="0" smtClean="0"/>
              <a:t>“isso”.</a:t>
            </a:r>
          </a:p>
          <a:p>
            <a:r>
              <a:rPr lang="pt-BR" sz="2200" dirty="0" smtClean="0"/>
              <a:t>Não há Sujeito na Oração </a:t>
            </a:r>
            <a:r>
              <a:rPr lang="pt-BR" sz="2200" dirty="0"/>
              <a:t>P</a:t>
            </a:r>
            <a:r>
              <a:rPr lang="pt-BR" sz="2200" dirty="0" smtClean="0"/>
              <a:t>rincipal uma vez que o Sujeito é a própria Oração </a:t>
            </a:r>
            <a:r>
              <a:rPr lang="pt-BR" sz="2200" dirty="0"/>
              <a:t>S</a:t>
            </a:r>
            <a:r>
              <a:rPr lang="pt-BR" sz="2200" dirty="0" smtClean="0"/>
              <a:t>ubordinada.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5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176464" cy="5256584"/>
          </a:xfrm>
        </p:spPr>
        <p:txBody>
          <a:bodyPr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Comenta-se </a:t>
            </a:r>
            <a:r>
              <a:rPr lang="pt-BR" sz="2500" b="1" u="sng" dirty="0" smtClean="0"/>
              <a:t>que João não ama Maria.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É proibido </a:t>
            </a:r>
            <a:r>
              <a:rPr lang="pt-BR" sz="2500" b="1" u="sng" dirty="0" smtClean="0"/>
              <a:t>fumar.</a:t>
            </a:r>
          </a:p>
          <a:p>
            <a:pPr marL="68580" indent="0">
              <a:buNone/>
            </a:pPr>
            <a:endParaRPr lang="pt-BR" sz="2500" dirty="0" smtClean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É conveniente </a:t>
            </a:r>
            <a:r>
              <a:rPr lang="pt-BR" sz="2500" b="1" u="sng" dirty="0" smtClean="0"/>
              <a:t>que ele compareça à entrevista.</a:t>
            </a:r>
          </a:p>
          <a:p>
            <a:pPr marL="68580" indent="0">
              <a:buNone/>
            </a:pPr>
            <a:endParaRPr lang="pt-BR" sz="2500" dirty="0"/>
          </a:p>
          <a:p>
            <a:pPr>
              <a:buFont typeface="Wingdings" pitchFamily="2" charset="2"/>
              <a:buChar char="Ø"/>
            </a:pPr>
            <a:r>
              <a:rPr lang="pt-BR" sz="2500" dirty="0" smtClean="0"/>
              <a:t>Acontece </a:t>
            </a:r>
            <a:r>
              <a:rPr lang="pt-BR" sz="2500" b="1" u="sng" dirty="0" smtClean="0"/>
              <a:t>que você não cumpre com sua palavra.</a:t>
            </a:r>
          </a:p>
        </p:txBody>
      </p:sp>
    </p:spTree>
    <p:extLst>
      <p:ext uri="{BB962C8B-B14F-4D97-AF65-F5344CB8AC3E}">
        <p14:creationId xmlns:p14="http://schemas.microsoft.com/office/powerpoint/2010/main" val="24494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824536" cy="594928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Inexistente.</a:t>
            </a:r>
          </a:p>
          <a:p>
            <a:pPr marL="36000" indent="0">
              <a:spcBef>
                <a:spcPts val="0"/>
              </a:spcBef>
              <a:buNone/>
            </a:pPr>
            <a:endParaRPr lang="pt-BR" sz="2200" dirty="0" smtClean="0"/>
          </a:p>
          <a:p>
            <a:pPr marL="68580" indent="0">
              <a:buNone/>
            </a:pPr>
            <a:endParaRPr lang="pt-BR" sz="22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3960440" cy="5949280"/>
          </a:xfrm>
        </p:spPr>
        <p:txBody>
          <a:bodyPr numCol="1"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endParaRPr lang="pt-BR" sz="2500" dirty="0" smtClean="0"/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7580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824536" cy="594928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Inexistente.</a:t>
            </a:r>
          </a:p>
          <a:p>
            <a:pPr marL="36000" indent="0">
              <a:spcBef>
                <a:spcPts val="0"/>
              </a:spcBef>
              <a:buNone/>
            </a:pPr>
            <a:endParaRPr lang="pt-BR" sz="2200" dirty="0"/>
          </a:p>
          <a:p>
            <a:r>
              <a:rPr lang="pt-BR" sz="2100" dirty="0"/>
              <a:t>A</a:t>
            </a:r>
            <a:r>
              <a:rPr lang="pt-BR" sz="2100" dirty="0" smtClean="0"/>
              <a:t>contece nas Orações em que os verbos indicam fenômenos naturais.</a:t>
            </a:r>
          </a:p>
          <a:p>
            <a:pPr marL="68580" indent="0">
              <a:buNone/>
            </a:pPr>
            <a:endParaRPr lang="pt-BR" sz="2100" dirty="0" smtClean="0"/>
          </a:p>
          <a:p>
            <a:pPr marL="68580" indent="0">
              <a:buNone/>
            </a:pPr>
            <a:endParaRPr lang="pt-BR" sz="22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3960440" cy="5949280"/>
          </a:xfrm>
        </p:spPr>
        <p:txBody>
          <a:bodyPr numCol="1"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endParaRPr lang="pt-BR" sz="25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Choveu bastante em São Paulo.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Anoiteceu.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2371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824536" cy="594928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Inexistente.</a:t>
            </a:r>
          </a:p>
          <a:p>
            <a:pPr marL="36000" indent="0">
              <a:spcBef>
                <a:spcPts val="0"/>
              </a:spcBef>
              <a:buNone/>
            </a:pPr>
            <a:endParaRPr lang="pt-BR" sz="2200" dirty="0"/>
          </a:p>
          <a:p>
            <a:r>
              <a:rPr lang="pt-BR" sz="2100" dirty="0"/>
              <a:t>A</a:t>
            </a:r>
            <a:r>
              <a:rPr lang="pt-BR" sz="2100" dirty="0" smtClean="0"/>
              <a:t>contece nas Orações em que os verbos indicam fenômenos naturais.</a:t>
            </a:r>
          </a:p>
          <a:p>
            <a:pPr marL="68580" indent="0">
              <a:buNone/>
            </a:pPr>
            <a:endParaRPr lang="pt-BR" sz="2100" dirty="0" smtClean="0"/>
          </a:p>
          <a:p>
            <a:r>
              <a:rPr lang="pt-BR" sz="2100" dirty="0" smtClean="0"/>
              <a:t>Com o verbo HAVER significando EXISTIR.</a:t>
            </a:r>
          </a:p>
          <a:p>
            <a:endParaRPr lang="pt-BR" sz="22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3960440" cy="5949280"/>
          </a:xfrm>
        </p:spPr>
        <p:txBody>
          <a:bodyPr numCol="1"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endParaRPr lang="pt-BR" sz="25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Choveu bastante em São Paulo.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Anoiteceu.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Há várias pessoas em busca de uma vaga.</a:t>
            </a:r>
          </a:p>
          <a:p>
            <a:pPr marL="36000" indent="0">
              <a:spcBef>
                <a:spcPts val="0"/>
              </a:spcBef>
              <a:buNone/>
            </a:pPr>
            <a:endParaRPr lang="pt-BR" sz="2000" dirty="0" smtClean="0"/>
          </a:p>
          <a:p>
            <a:pPr marL="0" indent="0">
              <a:spcBef>
                <a:spcPts val="0"/>
              </a:spcBef>
              <a:buNone/>
            </a:pPr>
            <a:endParaRPr lang="pt-BR" sz="2000" dirty="0"/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0207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824536" cy="5949280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Sujeito Inexistente.</a:t>
            </a:r>
          </a:p>
          <a:p>
            <a:pPr marL="36000" indent="0">
              <a:spcBef>
                <a:spcPts val="0"/>
              </a:spcBef>
              <a:buNone/>
            </a:pPr>
            <a:endParaRPr lang="pt-BR" sz="2200" dirty="0"/>
          </a:p>
          <a:p>
            <a:r>
              <a:rPr lang="pt-BR" sz="2100" dirty="0"/>
              <a:t>A</a:t>
            </a:r>
            <a:r>
              <a:rPr lang="pt-BR" sz="2100" dirty="0" smtClean="0"/>
              <a:t>contece nas Orações em que os verbos indicam fenômenos naturais.</a:t>
            </a:r>
          </a:p>
          <a:p>
            <a:pPr marL="68580" indent="0">
              <a:buNone/>
            </a:pPr>
            <a:endParaRPr lang="pt-BR" sz="2100" dirty="0" smtClean="0"/>
          </a:p>
          <a:p>
            <a:r>
              <a:rPr lang="pt-BR" sz="2100" dirty="0" smtClean="0"/>
              <a:t>Com o verbo HAVER significando EXISTIR.</a:t>
            </a:r>
          </a:p>
          <a:p>
            <a:r>
              <a:rPr lang="pt-BR" sz="2100" dirty="0" smtClean="0"/>
              <a:t>Com os verbos: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2100" dirty="0" smtClean="0"/>
          </a:p>
          <a:p>
            <a:pPr>
              <a:spcBef>
                <a:spcPts val="0"/>
              </a:spcBef>
            </a:pPr>
            <a:r>
              <a:rPr lang="pt-BR" sz="2000" dirty="0" smtClean="0"/>
              <a:t>Ser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Estar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Fazer             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 Haver                com ideia de tempo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Passar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Ir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  <a:p>
            <a:endParaRPr lang="pt-BR" sz="22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3960440" cy="5949280"/>
          </a:xfrm>
        </p:spPr>
        <p:txBody>
          <a:bodyPr numCol="1"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endParaRPr lang="pt-BR" sz="25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Choveu bastante em São Paulo.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Anoiteceu.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Há várias pessoas em busca de uma vaga.</a:t>
            </a:r>
          </a:p>
          <a:p>
            <a:pPr marL="36000" indent="0">
              <a:spcBef>
                <a:spcPts val="0"/>
              </a:spcBef>
              <a:buNone/>
            </a:pPr>
            <a:endParaRPr lang="pt-BR" sz="2000" dirty="0" smtClean="0"/>
          </a:p>
          <a:p>
            <a:pPr marL="36000" indent="0">
              <a:spcBef>
                <a:spcPts val="0"/>
              </a:spcBef>
              <a:buNone/>
            </a:pPr>
            <a:endParaRPr lang="pt-BR" sz="2000" dirty="0" smtClean="0"/>
          </a:p>
          <a:p>
            <a:pPr marL="0" indent="0">
              <a:spcBef>
                <a:spcPts val="0"/>
              </a:spcBef>
              <a:buNone/>
            </a:pPr>
            <a:endParaRPr lang="pt-BR" sz="2000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Hoje é dia oito de setembro.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Está tarde demais.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Faz seis meses que sumiram.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Há muitas décadas nos falamos.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Já passa das oito horas da noite.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Vai </a:t>
            </a:r>
            <a:r>
              <a:rPr lang="pt-BR" sz="2000" dirty="0"/>
              <a:t>para vinte anos que </a:t>
            </a:r>
            <a:r>
              <a:rPr lang="pt-BR" sz="2000" dirty="0" smtClean="0"/>
              <a:t>estudo.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</p:txBody>
      </p:sp>
      <p:sp>
        <p:nvSpPr>
          <p:cNvPr id="5" name="Chave direita 4"/>
          <p:cNvSpPr/>
          <p:nvPr/>
        </p:nvSpPr>
        <p:spPr>
          <a:xfrm>
            <a:off x="1115616" y="4509120"/>
            <a:ext cx="1008112" cy="1512168"/>
          </a:xfrm>
          <a:prstGeom prst="rightBrace">
            <a:avLst>
              <a:gd name="adj1" fmla="val 8333"/>
              <a:gd name="adj2" fmla="val 5732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have direita 6"/>
          <p:cNvSpPr/>
          <p:nvPr/>
        </p:nvSpPr>
        <p:spPr>
          <a:xfrm flipH="1">
            <a:off x="4355976" y="4509120"/>
            <a:ext cx="828004" cy="1512168"/>
          </a:xfrm>
          <a:prstGeom prst="rightBrace">
            <a:avLst>
              <a:gd name="adj1" fmla="val 8333"/>
              <a:gd name="adj2" fmla="val 5836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85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824536" cy="5949280"/>
          </a:xfrm>
        </p:spPr>
        <p:txBody>
          <a:bodyPr>
            <a:normAutofit lnSpcReduction="10000"/>
          </a:bodyPr>
          <a:lstStyle/>
          <a:p>
            <a:r>
              <a:rPr lang="pt-BR" b="1" u="sng" dirty="0" smtClean="0"/>
              <a:t>Sujeito Inexistente.</a:t>
            </a:r>
          </a:p>
          <a:p>
            <a:pPr marL="36000" indent="0">
              <a:spcBef>
                <a:spcPts val="0"/>
              </a:spcBef>
              <a:buNone/>
            </a:pPr>
            <a:endParaRPr lang="pt-BR" sz="2200" dirty="0"/>
          </a:p>
          <a:p>
            <a:r>
              <a:rPr lang="pt-BR" sz="2100" dirty="0"/>
              <a:t>A</a:t>
            </a:r>
            <a:r>
              <a:rPr lang="pt-BR" sz="2100" dirty="0" smtClean="0"/>
              <a:t>contece nas Orações em que os verbos indicam fenômenos naturais.</a:t>
            </a:r>
          </a:p>
          <a:p>
            <a:pPr marL="68580" indent="0">
              <a:buNone/>
            </a:pPr>
            <a:endParaRPr lang="pt-BR" sz="2100" dirty="0" smtClean="0"/>
          </a:p>
          <a:p>
            <a:r>
              <a:rPr lang="pt-BR" sz="2100" dirty="0" smtClean="0"/>
              <a:t>Com o verbo HAVER significando EXISTIR.</a:t>
            </a:r>
          </a:p>
          <a:p>
            <a:r>
              <a:rPr lang="pt-BR" sz="2100" dirty="0" smtClean="0"/>
              <a:t>Com os verbos: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2100" dirty="0" smtClean="0"/>
          </a:p>
          <a:p>
            <a:pPr>
              <a:spcBef>
                <a:spcPts val="0"/>
              </a:spcBef>
            </a:pPr>
            <a:r>
              <a:rPr lang="pt-BR" sz="2000" dirty="0" smtClean="0"/>
              <a:t>Ser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Estar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Fazer             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 Haver                com ideia de tempo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Passar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Ir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  <a:p>
            <a:r>
              <a:rPr lang="pt-BR" sz="2100" dirty="0" smtClean="0"/>
              <a:t>Com as formas verbais “Chega de...”, “Basta de...”.</a:t>
            </a:r>
          </a:p>
          <a:p>
            <a:endParaRPr lang="pt-BR" sz="2200" dirty="0" smtClean="0"/>
          </a:p>
          <a:p>
            <a:pPr marL="68580" indent="0">
              <a:buNone/>
            </a:pP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3960440" cy="5949280"/>
          </a:xfrm>
        </p:spPr>
        <p:txBody>
          <a:bodyPr numCol="1">
            <a:noAutofit/>
          </a:bodyPr>
          <a:lstStyle/>
          <a:p>
            <a:r>
              <a:rPr lang="pt-BR" b="1" u="sng" dirty="0" smtClean="0"/>
              <a:t>Exemplos:</a:t>
            </a:r>
          </a:p>
          <a:p>
            <a:pPr>
              <a:buFont typeface="Wingdings" pitchFamily="2" charset="2"/>
              <a:buChar char="Ø"/>
            </a:pPr>
            <a:endParaRPr lang="pt-BR" sz="25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Choveu bastante em São Paulo.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Anoiteceu.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Há várias pessoas em busca de uma vaga.</a:t>
            </a:r>
          </a:p>
          <a:p>
            <a:pPr marL="36000" indent="0">
              <a:spcBef>
                <a:spcPts val="0"/>
              </a:spcBef>
              <a:buNone/>
            </a:pPr>
            <a:endParaRPr lang="pt-BR" sz="2000" dirty="0" smtClean="0"/>
          </a:p>
          <a:p>
            <a:pPr marL="0" indent="0">
              <a:spcBef>
                <a:spcPts val="0"/>
              </a:spcBef>
              <a:buNone/>
            </a:pPr>
            <a:endParaRPr lang="pt-BR" sz="2000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Hoje é dia oito de setembro.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Está tarde demais.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Faz seis meses que sumiram.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Há muitas décadas nos falamos.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Já passa das oito horas da noite.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Vai </a:t>
            </a:r>
            <a:r>
              <a:rPr lang="pt-BR" sz="2000" dirty="0"/>
              <a:t>para vinte anos que </a:t>
            </a:r>
            <a:r>
              <a:rPr lang="pt-BR" sz="2000" dirty="0" smtClean="0"/>
              <a:t>estudo.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Chega de sofrimento.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Basta de tanta corrupção.</a:t>
            </a:r>
            <a:endParaRPr lang="pt-BR" sz="2000" dirty="0"/>
          </a:p>
          <a:p>
            <a:pPr marL="68580" indent="0">
              <a:spcBef>
                <a:spcPts val="0"/>
              </a:spcBef>
              <a:buNone/>
            </a:pPr>
            <a:endParaRPr lang="pt-BR" sz="2000" dirty="0" smtClean="0"/>
          </a:p>
        </p:txBody>
      </p:sp>
      <p:sp>
        <p:nvSpPr>
          <p:cNvPr id="5" name="Chave direita 4"/>
          <p:cNvSpPr/>
          <p:nvPr/>
        </p:nvSpPr>
        <p:spPr>
          <a:xfrm>
            <a:off x="1283334" y="4077072"/>
            <a:ext cx="840394" cy="1512168"/>
          </a:xfrm>
          <a:prstGeom prst="rightBrace">
            <a:avLst>
              <a:gd name="adj1" fmla="val 8333"/>
              <a:gd name="adj2" fmla="val 6019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have direita 6"/>
          <p:cNvSpPr/>
          <p:nvPr/>
        </p:nvSpPr>
        <p:spPr>
          <a:xfrm flipH="1">
            <a:off x="4355976" y="4171973"/>
            <a:ext cx="828004" cy="1512168"/>
          </a:xfrm>
          <a:prstGeom prst="rightBrace">
            <a:avLst>
              <a:gd name="adj1" fmla="val 8333"/>
              <a:gd name="adj2" fmla="val 5378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12064"/>
            <a:ext cx="8496944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Termos Essenciais da Oração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212112" cy="4595656"/>
          </a:xfrm>
        </p:spPr>
        <p:txBody>
          <a:bodyPr/>
          <a:lstStyle/>
          <a:p>
            <a:r>
              <a:rPr lang="pt-BR" dirty="0" smtClean="0"/>
              <a:t>Sujeito é um dos Termos Essenciais da Oração.</a:t>
            </a:r>
          </a:p>
          <a:p>
            <a:endParaRPr lang="pt-BR" dirty="0"/>
          </a:p>
          <a:p>
            <a:r>
              <a:rPr lang="pt-BR" dirty="0"/>
              <a:t>Existem apenas dois Termos que são chamados de Essenciais na </a:t>
            </a:r>
            <a:r>
              <a:rPr lang="pt-BR" dirty="0" smtClean="0"/>
              <a:t>Oração: </a:t>
            </a:r>
            <a:r>
              <a:rPr lang="pt-BR" dirty="0"/>
              <a:t>Sujeito e Predicado.</a:t>
            </a:r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6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Posição do Sujeito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8568952" cy="5256584"/>
          </a:xfrm>
        </p:spPr>
        <p:txBody>
          <a:bodyPr/>
          <a:lstStyle/>
          <a:p>
            <a:r>
              <a:rPr lang="pt-BR" sz="2500" dirty="0" smtClean="0"/>
              <a:t>O Sujeito pode vir no início, no meio ou no final da oração e o verbo deve com ele concordar ainda que esteja deslocado.</a:t>
            </a:r>
          </a:p>
          <a:p>
            <a:pPr marL="68580" indent="0">
              <a:buNone/>
            </a:pPr>
            <a:endParaRPr lang="pt-BR" sz="2500" dirty="0" smtClean="0"/>
          </a:p>
          <a:p>
            <a:r>
              <a:rPr lang="pt-BR" sz="2500" dirty="0" smtClean="0"/>
              <a:t>Exemplos: </a:t>
            </a:r>
          </a:p>
          <a:p>
            <a:pPr marL="68580" indent="0">
              <a:buNone/>
            </a:pPr>
            <a:endParaRPr lang="pt-BR" sz="2500" dirty="0" smtClean="0"/>
          </a:p>
          <a:p>
            <a:pPr marL="68580" indent="0">
              <a:buNone/>
            </a:pPr>
            <a:r>
              <a:rPr lang="pt-BR" sz="2500" b="1" u="sng" dirty="0" smtClean="0"/>
              <a:t>O menino</a:t>
            </a:r>
            <a:r>
              <a:rPr lang="pt-BR" sz="2500" b="1" dirty="0" smtClean="0"/>
              <a:t> </a:t>
            </a:r>
            <a:r>
              <a:rPr lang="pt-BR" sz="2500" dirty="0" smtClean="0"/>
              <a:t>gosta de futebol.</a:t>
            </a:r>
          </a:p>
          <a:p>
            <a:pPr marL="68580" indent="0">
              <a:buNone/>
            </a:pPr>
            <a:r>
              <a:rPr lang="pt-BR" sz="2500" dirty="0" smtClean="0"/>
              <a:t>Pelas ruas desertas </a:t>
            </a:r>
            <a:r>
              <a:rPr lang="pt-BR" sz="2500" b="1" u="sng" dirty="0" smtClean="0"/>
              <a:t>um homem</a:t>
            </a:r>
            <a:r>
              <a:rPr lang="pt-BR" sz="2500" b="1" dirty="0" smtClean="0"/>
              <a:t> </a:t>
            </a:r>
            <a:r>
              <a:rPr lang="pt-BR" sz="2500" dirty="0" smtClean="0"/>
              <a:t>andava despreocupado.</a:t>
            </a:r>
          </a:p>
          <a:p>
            <a:pPr marL="68580" indent="0">
              <a:buNone/>
            </a:pPr>
            <a:r>
              <a:rPr lang="pt-BR" sz="2500" dirty="0" smtClean="0"/>
              <a:t>Brincavam felizes </a:t>
            </a:r>
            <a:r>
              <a:rPr lang="pt-BR" sz="2500" b="1" u="sng" dirty="0" smtClean="0"/>
              <a:t>as crianças</a:t>
            </a:r>
            <a:r>
              <a:rPr lang="pt-BR" sz="2500" dirty="0" smtClean="0"/>
              <a:t>.</a:t>
            </a:r>
          </a:p>
          <a:p>
            <a:pPr marL="68580" indent="0">
              <a:buNone/>
            </a:pPr>
            <a:endParaRPr lang="pt-BR" sz="2500" dirty="0" smtClean="0"/>
          </a:p>
          <a:p>
            <a:pPr marL="68580" indent="0">
              <a:buNone/>
            </a:pPr>
            <a:r>
              <a:rPr lang="pt-BR" b="1" dirty="0" smtClean="0"/>
              <a:t>Importantíssimo!</a:t>
            </a:r>
          </a:p>
          <a:p>
            <a:pPr marL="68580" indent="0">
              <a:buNone/>
            </a:pPr>
            <a:r>
              <a:rPr lang="pt-BR" b="1" i="1" u="sng" dirty="0" smtClean="0"/>
              <a:t>Nunca se põe preposição na frente do Sujeito.</a:t>
            </a:r>
            <a:endParaRPr lang="pt-BR" b="1" i="1" u="sng" dirty="0" smtClean="0"/>
          </a:p>
          <a:p>
            <a:pPr marL="68580" indent="0">
              <a:buNone/>
            </a:pPr>
            <a:endParaRPr lang="pt-BR" b="1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86408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500" b="1" dirty="0" smtClean="0">
                <a:solidFill>
                  <a:srgbClr val="FF0000"/>
                </a:solidFill>
                <a:latin typeface="+mn-lt"/>
              </a:rPr>
              <a:t>O Sujeito também pode ser:</a:t>
            </a:r>
            <a:endParaRPr lang="pt-BR" sz="4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8856984" cy="5661248"/>
          </a:xfrm>
        </p:spPr>
        <p:txBody>
          <a:bodyPr>
            <a:normAutofit/>
          </a:bodyPr>
          <a:lstStyle/>
          <a:p>
            <a:r>
              <a:rPr lang="pt-BR" dirty="0" smtClean="0"/>
              <a:t>Sujeito Agente ou Sujeito Paciente.</a:t>
            </a:r>
          </a:p>
          <a:p>
            <a:pPr marL="6858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2500" dirty="0" smtClean="0"/>
              <a:t>Assunto que deixaremos para abordar na aula de Vozes </a:t>
            </a:r>
            <a:r>
              <a:rPr lang="pt-BR" sz="2500" dirty="0"/>
              <a:t>V</a:t>
            </a:r>
            <a:r>
              <a:rPr lang="pt-BR" sz="2500" dirty="0" smtClean="0"/>
              <a:t>erbais.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marL="68580" indent="0">
              <a:buNone/>
            </a:pPr>
            <a:r>
              <a:rPr lang="pt-BR" sz="2500" dirty="0" smtClean="0"/>
              <a:t>Abaixo do nosso vídeo tem uma aba chamada “MOSTRAR MAIS”. Clique nela e veja os links que deixei. Lá você encontrará  o nosso site, meu </a:t>
            </a:r>
            <a:r>
              <a:rPr lang="pt-BR" sz="2500" dirty="0"/>
              <a:t>F</a:t>
            </a:r>
            <a:r>
              <a:rPr lang="pt-BR" sz="2500" dirty="0" smtClean="0"/>
              <a:t>acebook, nossa Página no meu Facebook, os slides deste vídeo e muito mais.</a:t>
            </a:r>
          </a:p>
          <a:p>
            <a:pPr marL="68580" indent="0">
              <a:buNone/>
            </a:pPr>
            <a:r>
              <a:rPr lang="pt-BR" sz="2500" dirty="0" smtClean="0"/>
              <a:t>Aproveite para curtir, comentar e compartilhar aqui no YouTube e em tantas quantas redes sociais vocês estiverem.</a:t>
            </a:r>
            <a:br>
              <a:rPr lang="pt-BR" sz="2500" dirty="0" smtClean="0"/>
            </a:br>
            <a:r>
              <a:rPr lang="pt-BR" sz="2500" dirty="0" smtClean="0"/>
              <a:t>Nosso objetivo é chegar sempre mais longe. E o seu?</a:t>
            </a:r>
          </a:p>
          <a:p>
            <a:pPr marL="68580" indent="0">
              <a:buNone/>
            </a:pPr>
            <a:r>
              <a:rPr lang="pt-BR" sz="2500" dirty="0" smtClean="0"/>
              <a:t>Abraços!</a:t>
            </a:r>
          </a:p>
          <a:p>
            <a:pPr marL="68580" indent="0">
              <a:buNone/>
            </a:pPr>
            <a:r>
              <a:rPr lang="pt-BR" sz="2500" dirty="0" smtClean="0"/>
              <a:t>Professor Jackson Menezes</a:t>
            </a:r>
            <a:r>
              <a:rPr lang="pt-BR" sz="2500" dirty="0"/>
              <a:t> </a:t>
            </a:r>
            <a:r>
              <a:rPr lang="pt-BR" sz="2500" dirty="0" smtClean="0"/>
              <a:t>e Site </a:t>
            </a:r>
            <a:r>
              <a:rPr lang="pt-BR" sz="2500" dirty="0" smtClean="0"/>
              <a:t>Português Dinâmico.</a:t>
            </a: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10659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12064"/>
            <a:ext cx="8496944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Termos Essenciais da Oração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212112" cy="4595656"/>
          </a:xfrm>
        </p:spPr>
        <p:txBody>
          <a:bodyPr/>
          <a:lstStyle/>
          <a:p>
            <a:r>
              <a:rPr lang="pt-BR" dirty="0" smtClean="0"/>
              <a:t>Sujeito é um dos Termos Essenciais da Oração.</a:t>
            </a:r>
          </a:p>
          <a:p>
            <a:endParaRPr lang="pt-BR" dirty="0"/>
          </a:p>
          <a:p>
            <a:r>
              <a:rPr lang="pt-BR" dirty="0"/>
              <a:t>Existem apenas dois Termos que são chamados de Essenciais na </a:t>
            </a:r>
            <a:r>
              <a:rPr lang="pt-BR" dirty="0" smtClean="0"/>
              <a:t>Oração: </a:t>
            </a:r>
            <a:r>
              <a:rPr lang="pt-BR" dirty="0"/>
              <a:t>Sujeito e </a:t>
            </a:r>
            <a:r>
              <a:rPr lang="pt-BR" dirty="0" smtClean="0"/>
              <a:t>Predicado.</a:t>
            </a:r>
          </a:p>
          <a:p>
            <a:endParaRPr lang="pt-BR" dirty="0"/>
          </a:p>
          <a:p>
            <a:r>
              <a:rPr lang="pt-BR" dirty="0" smtClean="0"/>
              <a:t>Sujeito </a:t>
            </a:r>
            <a:r>
              <a:rPr lang="pt-BR" dirty="0"/>
              <a:t>é o elemento sobre o qual se fala. Ou seja, a informação veiculada pelo predicado refere-se a ele.</a:t>
            </a:r>
          </a:p>
          <a:p>
            <a:pPr marL="6858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7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770501"/>
            <a:ext cx="8856984" cy="4898859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Sujeito</a:t>
            </a:r>
            <a:r>
              <a:rPr lang="pt-BR" sz="3200" dirty="0" smtClean="0"/>
              <a:t> – </a:t>
            </a:r>
            <a:r>
              <a:rPr lang="pt-BR" dirty="0" smtClean="0"/>
              <a:t>É formado por um Substantivo ou palavra substantivada, portanto Sujeito sempre tem valor de Substantivo.</a:t>
            </a:r>
          </a:p>
          <a:p>
            <a:r>
              <a:rPr lang="pt-BR" sz="3200" dirty="0" smtClean="0"/>
              <a:t>Exemplos:</a:t>
            </a:r>
          </a:p>
          <a:p>
            <a:pPr marL="68580" indent="0">
              <a:spcBef>
                <a:spcPts val="0"/>
              </a:spcBef>
              <a:buNone/>
            </a:pPr>
            <a:endParaRPr lang="pt-BR" sz="3200" dirty="0"/>
          </a:p>
          <a:p>
            <a:pPr marL="68580" indent="0">
              <a:buNone/>
            </a:pPr>
            <a:r>
              <a:rPr lang="pt-BR" sz="2300" b="1" u="sng" dirty="0" smtClean="0"/>
              <a:t>Mulheres</a:t>
            </a:r>
            <a:r>
              <a:rPr lang="pt-BR" sz="2300" dirty="0" smtClean="0"/>
              <a:t> são alvos de muitos assédios. </a:t>
            </a:r>
            <a:r>
              <a:rPr lang="pt-BR" sz="2300" b="1" dirty="0" smtClean="0"/>
              <a:t>(Substantivo).</a:t>
            </a:r>
          </a:p>
          <a:p>
            <a:pPr marL="68580" indent="0">
              <a:buNone/>
            </a:pPr>
            <a:r>
              <a:rPr lang="pt-BR" sz="2300" b="1" u="sng" dirty="0" smtClean="0"/>
              <a:t>Eles</a:t>
            </a:r>
            <a:r>
              <a:rPr lang="pt-BR" sz="2300" b="1" dirty="0" smtClean="0"/>
              <a:t> </a:t>
            </a:r>
            <a:r>
              <a:rPr lang="pt-BR" sz="2300" dirty="0" smtClean="0"/>
              <a:t>ficaram felizes com o resultado obtido. </a:t>
            </a:r>
            <a:r>
              <a:rPr lang="pt-BR" sz="2300" b="1" dirty="0" smtClean="0"/>
              <a:t>(Pronome Substantivo).</a:t>
            </a:r>
          </a:p>
          <a:p>
            <a:pPr marL="68580" indent="0">
              <a:buNone/>
            </a:pPr>
            <a:r>
              <a:rPr lang="pt-BR" sz="2300" b="1" u="sng" dirty="0" smtClean="0"/>
              <a:t>O sete</a:t>
            </a:r>
            <a:r>
              <a:rPr lang="pt-BR" sz="2300" b="1" dirty="0" smtClean="0"/>
              <a:t> é </a:t>
            </a:r>
            <a:r>
              <a:rPr lang="pt-BR" sz="2300" dirty="0" smtClean="0"/>
              <a:t>considerado o número da perfeição. </a:t>
            </a:r>
            <a:r>
              <a:rPr lang="pt-BR" sz="2300" b="1" dirty="0" smtClean="0"/>
              <a:t>(Numeral Substantivo).</a:t>
            </a:r>
          </a:p>
          <a:p>
            <a:pPr marL="68580" indent="0">
              <a:buNone/>
            </a:pPr>
            <a:r>
              <a:rPr lang="pt-BR" sz="2300" b="1" u="sng" dirty="0" smtClean="0"/>
              <a:t>O</a:t>
            </a:r>
            <a:r>
              <a:rPr lang="pt-BR" sz="2300" b="1" dirty="0" smtClean="0"/>
              <a:t> seu </a:t>
            </a:r>
            <a:r>
              <a:rPr lang="pt-BR" sz="2300" b="1" u="sng" dirty="0" smtClean="0"/>
              <a:t>sim</a:t>
            </a:r>
            <a:r>
              <a:rPr lang="pt-BR" sz="2300" b="1" dirty="0" smtClean="0"/>
              <a:t> deve ser sempre um sim</a:t>
            </a:r>
            <a:r>
              <a:rPr lang="pt-BR" sz="2300" dirty="0" smtClean="0"/>
              <a:t>. </a:t>
            </a:r>
            <a:r>
              <a:rPr lang="pt-BR" sz="2300" b="1" dirty="0" smtClean="0"/>
              <a:t>(Palavra Substantivada).</a:t>
            </a:r>
          </a:p>
          <a:p>
            <a:pPr marL="68580" indent="0">
              <a:buNone/>
            </a:pPr>
            <a:r>
              <a:rPr lang="pt-BR" sz="2300" b="1" u="sng" dirty="0" smtClean="0"/>
              <a:t>Amar</a:t>
            </a:r>
            <a:r>
              <a:rPr lang="pt-BR" sz="2300" b="1" dirty="0" smtClean="0"/>
              <a:t> </a:t>
            </a:r>
            <a:r>
              <a:rPr lang="pt-BR" sz="2300" dirty="0" smtClean="0"/>
              <a:t>é um privilégio que poucos conhecem. </a:t>
            </a:r>
            <a:r>
              <a:rPr lang="pt-BR" sz="2300" b="1" dirty="0" smtClean="0"/>
              <a:t>(Palavra Substantivada).</a:t>
            </a:r>
            <a:endParaRPr lang="pt-BR" sz="2300" b="1" u="sng" dirty="0" smtClean="0"/>
          </a:p>
          <a:p>
            <a:pPr marL="6858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197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770501"/>
            <a:ext cx="9144000" cy="4898859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O que é ter valor de Substantivo?</a:t>
            </a:r>
          </a:p>
          <a:p>
            <a:pPr marL="68580" indent="0">
              <a:buNone/>
            </a:pPr>
            <a:r>
              <a:rPr lang="pt-BR" sz="2200" dirty="0" smtClean="0"/>
              <a:t>Significa dizer que essas palavras, por substituírem o substantivo, fazem o mesmo papel dele na oração. </a:t>
            </a:r>
            <a:endParaRPr lang="pt-BR" sz="2200" dirty="0"/>
          </a:p>
          <a:p>
            <a:pPr marL="68580" indent="0">
              <a:buNone/>
            </a:pPr>
            <a:r>
              <a:rPr lang="pt-BR" sz="2200" dirty="0" smtClean="0"/>
              <a:t>Assim, a palavra que estiver representando o sujeito, seja um pronome, artigo, numeral, verbo ou um advérbio, dentro da oração, analisando estas palavras morfologicamente, elas serão consideradas Substantivos.</a:t>
            </a:r>
          </a:p>
          <a:p>
            <a:pPr marL="68580" indent="0">
              <a:buNone/>
            </a:pPr>
            <a:r>
              <a:rPr lang="pt-BR" sz="2200" dirty="0" smtClean="0"/>
              <a:t>Observe os exemplos abaixo:</a:t>
            </a:r>
            <a:endParaRPr lang="pt-BR" sz="2200" dirty="0"/>
          </a:p>
          <a:p>
            <a:pPr marL="68580" indent="0">
              <a:buNone/>
            </a:pPr>
            <a:r>
              <a:rPr lang="pt-BR" sz="1800" b="1" u="sng" dirty="0" smtClean="0"/>
              <a:t>Mulheres</a:t>
            </a:r>
            <a:r>
              <a:rPr lang="pt-BR" sz="1800" dirty="0" smtClean="0"/>
              <a:t> são alvos de muitos assédios. </a:t>
            </a:r>
            <a:r>
              <a:rPr lang="pt-BR" sz="1800" b="1" dirty="0" smtClean="0"/>
              <a:t>(Substantivo).</a:t>
            </a:r>
          </a:p>
          <a:p>
            <a:pPr marL="68580" indent="0">
              <a:buNone/>
            </a:pPr>
            <a:r>
              <a:rPr lang="pt-BR" sz="1800" b="1" u="sng" dirty="0" smtClean="0"/>
              <a:t>Eles</a:t>
            </a:r>
            <a:r>
              <a:rPr lang="pt-BR" sz="1800" b="1" dirty="0" smtClean="0"/>
              <a:t> </a:t>
            </a:r>
            <a:r>
              <a:rPr lang="pt-BR" sz="1800" dirty="0" smtClean="0"/>
              <a:t>ficaram felizes com o resultado obtido. </a:t>
            </a:r>
            <a:r>
              <a:rPr lang="pt-BR" sz="1800" b="1" dirty="0" smtClean="0"/>
              <a:t>(Pronome Substantivo - Substantivo).</a:t>
            </a:r>
          </a:p>
          <a:p>
            <a:pPr marL="68580" indent="0">
              <a:buNone/>
            </a:pPr>
            <a:r>
              <a:rPr lang="pt-BR" sz="1800" b="1" u="sng" dirty="0" smtClean="0"/>
              <a:t>O sete</a:t>
            </a:r>
            <a:r>
              <a:rPr lang="pt-BR" sz="1800" b="1" dirty="0" smtClean="0"/>
              <a:t> é </a:t>
            </a:r>
            <a:r>
              <a:rPr lang="pt-BR" sz="1800" dirty="0" smtClean="0"/>
              <a:t>considerado o número da perfeição. </a:t>
            </a:r>
            <a:r>
              <a:rPr lang="pt-BR" sz="1800" b="1" dirty="0" smtClean="0"/>
              <a:t>(Numeral Substantivo - Substantivo).</a:t>
            </a:r>
          </a:p>
          <a:p>
            <a:pPr marL="68580" indent="0">
              <a:buNone/>
            </a:pPr>
            <a:r>
              <a:rPr lang="pt-BR" sz="1800" b="1" u="sng" dirty="0" smtClean="0"/>
              <a:t>O</a:t>
            </a:r>
            <a:r>
              <a:rPr lang="pt-BR" sz="1800" b="1" dirty="0" smtClean="0"/>
              <a:t> seu </a:t>
            </a:r>
            <a:r>
              <a:rPr lang="pt-BR" sz="1800" b="1" u="sng" dirty="0" smtClean="0"/>
              <a:t>sim</a:t>
            </a:r>
            <a:r>
              <a:rPr lang="pt-BR" sz="1800" b="1" dirty="0" smtClean="0"/>
              <a:t> </a:t>
            </a:r>
            <a:r>
              <a:rPr lang="pt-BR" sz="1800" dirty="0" smtClean="0"/>
              <a:t>deve ser sempre um sim. </a:t>
            </a:r>
            <a:r>
              <a:rPr lang="pt-BR" sz="1800" b="1" dirty="0" smtClean="0"/>
              <a:t>(Advérbio - Palavra Substantivada - Substantivo).</a:t>
            </a:r>
          </a:p>
          <a:p>
            <a:pPr marL="68580" indent="0">
              <a:buNone/>
            </a:pPr>
            <a:r>
              <a:rPr lang="pt-BR" sz="1800" b="1" u="sng" dirty="0" smtClean="0"/>
              <a:t>Amar</a:t>
            </a:r>
            <a:r>
              <a:rPr lang="pt-BR" sz="1800" b="1" dirty="0" smtClean="0"/>
              <a:t> </a:t>
            </a:r>
            <a:r>
              <a:rPr lang="pt-BR" sz="1800" dirty="0" smtClean="0"/>
              <a:t>é um privilégio que poucos conhecem. </a:t>
            </a:r>
            <a:r>
              <a:rPr lang="pt-BR" sz="1800" b="1" dirty="0" smtClean="0"/>
              <a:t>(Verbo - Palavra Substantivada - Substantivo).</a:t>
            </a:r>
            <a:endParaRPr lang="pt-BR" sz="1800" b="1" u="sng" dirty="0" smtClean="0"/>
          </a:p>
          <a:p>
            <a:pPr marL="6858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6989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770501"/>
            <a:ext cx="8856984" cy="489885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3200" b="1" dirty="0" smtClean="0"/>
              <a:t>Importante: </a:t>
            </a:r>
            <a:r>
              <a:rPr lang="pt-BR" dirty="0" smtClean="0"/>
              <a:t>Muitas Gramáticas não admitem Advérbios como Sujeito. Outras, no entanto, admitem a formação do Sujeito a partir de um Advérbio marcado com o Artigo.</a:t>
            </a:r>
          </a:p>
          <a:p>
            <a:pPr marL="68580" indent="0">
              <a:buNone/>
            </a:pPr>
            <a:r>
              <a:rPr lang="pt-BR" dirty="0" smtClean="0"/>
              <a:t>Exemplos:</a:t>
            </a:r>
          </a:p>
          <a:p>
            <a:pPr marL="68580" indent="0">
              <a:buNone/>
            </a:pPr>
            <a:r>
              <a:rPr lang="pt-BR" u="sng" dirty="0" smtClean="0"/>
              <a:t>O amanhã</a:t>
            </a:r>
            <a:r>
              <a:rPr lang="pt-BR" dirty="0" smtClean="0"/>
              <a:t> nunca morre. </a:t>
            </a:r>
            <a:r>
              <a:rPr lang="pt-BR" sz="2500" dirty="0" smtClean="0"/>
              <a:t>A palavra </a:t>
            </a:r>
            <a:r>
              <a:rPr lang="pt-BR" sz="2500" u="sng" dirty="0"/>
              <a:t>a</a:t>
            </a:r>
            <a:r>
              <a:rPr lang="pt-BR" sz="2500" u="sng" dirty="0" smtClean="0"/>
              <a:t>manhã</a:t>
            </a:r>
            <a:r>
              <a:rPr lang="pt-BR" sz="2500" dirty="0" smtClean="0"/>
              <a:t> é Advérbio, mas com o Artigo “O”, dentro desta oração, ela faz o papel de Substantivo.</a:t>
            </a:r>
          </a:p>
          <a:p>
            <a:pPr marL="68580" indent="0">
              <a:buNone/>
            </a:pPr>
            <a:r>
              <a:rPr lang="pt-BR" u="sng" dirty="0" smtClean="0"/>
              <a:t>Amanhã</a:t>
            </a:r>
            <a:r>
              <a:rPr lang="pt-BR" dirty="0" smtClean="0"/>
              <a:t> é tarde. </a:t>
            </a:r>
            <a:r>
              <a:rPr lang="pt-BR" sz="2500" dirty="0"/>
              <a:t>A</a:t>
            </a:r>
            <a:r>
              <a:rPr lang="pt-BR" sz="2500" dirty="0" smtClean="0"/>
              <a:t> palavra </a:t>
            </a:r>
            <a:r>
              <a:rPr lang="pt-BR" sz="2500" u="sng" dirty="0" smtClean="0"/>
              <a:t>amanhã</a:t>
            </a:r>
            <a:r>
              <a:rPr lang="pt-BR" sz="2500" dirty="0" smtClean="0"/>
              <a:t> é Advérbio e como não houve Artigo para substantivá-la, ela não pode ser considerada Sujeito desta oração. Temos, neste caso uma Oração sem Sujeito.</a:t>
            </a:r>
          </a:p>
          <a:p>
            <a:pPr marL="68580" indent="0">
              <a:buNone/>
            </a:pP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12707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640960" cy="914400"/>
          </a:xfrm>
        </p:spPr>
        <p:txBody>
          <a:bodyPr/>
          <a:lstStyle/>
          <a:p>
            <a:pPr algn="ctr"/>
            <a:r>
              <a:rPr lang="pt-BR" sz="5500" b="1" dirty="0" smtClean="0">
                <a:solidFill>
                  <a:srgbClr val="FF0000"/>
                </a:solidFill>
                <a:latin typeface="+mn-lt"/>
              </a:rPr>
              <a:t>Formação do Sujeito</a:t>
            </a:r>
            <a:endParaRPr lang="pt-BR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770501"/>
            <a:ext cx="8856984" cy="489885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2000" dirty="0" smtClean="0"/>
              <a:t>Substantivo é a Classe Gramatical de palavras variáveis que denomina os seres, ou seja, o substantivo é o responsável por dar nomes a tudo o que existe, quer seja físico ou metafísico. Por exemplo: os sentimentos: raiva, amor; </a:t>
            </a:r>
            <a:r>
              <a:rPr lang="pt-BR" sz="2000" dirty="0" smtClean="0"/>
              <a:t>os </a:t>
            </a:r>
            <a:r>
              <a:rPr lang="pt-BR" sz="2000" dirty="0" smtClean="0"/>
              <a:t>estados</a:t>
            </a:r>
            <a:r>
              <a:rPr lang="pt-BR" sz="2000" dirty="0" smtClean="0"/>
              <a:t>: alegria, tristeza; as qualidades: honestidade, sinceridade etc.</a:t>
            </a:r>
          </a:p>
          <a:p>
            <a:pPr marL="68580" indent="0">
              <a:buNone/>
            </a:pPr>
            <a:r>
              <a:rPr lang="pt-BR" sz="2000" dirty="0" smtClean="0"/>
              <a:t>O Sujeito pode ser formado por nenhuma palavra (Sujeito Desinencial), por uma palavra apenas ou por várias palavras e ainda assim ser considerado como Sujeito Simples.</a:t>
            </a:r>
          </a:p>
          <a:p>
            <a:pPr marL="68580" indent="0">
              <a:buNone/>
            </a:pPr>
            <a:r>
              <a:rPr lang="pt-BR" sz="2000" dirty="0" smtClean="0"/>
              <a:t>Como? Simples</a:t>
            </a:r>
            <a:r>
              <a:rPr lang="pt-BR" sz="2000" dirty="0" smtClean="0"/>
              <a:t>. Ainda que o Sujeito Simples tenha mais de uma palavra, há entre elas aquela que chamamos de “Núcleo”. É exatamente esta palavra que não pode ser retirada da oração de maneira alguma e é também com esta palavra que </a:t>
            </a:r>
            <a:r>
              <a:rPr lang="pt-BR" sz="2000" dirty="0" smtClean="0">
                <a:solidFill>
                  <a:srgbClr val="FF0000"/>
                </a:solidFill>
              </a:rPr>
              <a:t>*</a:t>
            </a:r>
            <a:r>
              <a:rPr lang="pt-BR" sz="2000" dirty="0" smtClean="0"/>
              <a:t>o verbo deve </a:t>
            </a:r>
            <a:r>
              <a:rPr lang="pt-BR" sz="2000" dirty="0" smtClean="0"/>
              <a:t>concordar em gênero e número. 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pPr marL="68580" indent="0">
              <a:buNone/>
            </a:pPr>
            <a:r>
              <a:rPr lang="pt-BR" sz="2000" dirty="0" smtClean="0"/>
              <a:t>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>
                <a:solidFill>
                  <a:srgbClr val="FF0000"/>
                </a:solidFill>
              </a:rPr>
              <a:t>*</a:t>
            </a:r>
            <a:r>
              <a:rPr lang="pt-BR" sz="1800" dirty="0"/>
              <a:t> Trataremos disso na aula sobre Concordância Verbal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7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1867</TotalTime>
  <Words>2362</Words>
  <Application>Microsoft Office PowerPoint</Application>
  <PresentationFormat>Apresentação na tela (4:3)</PresentationFormat>
  <Paragraphs>383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Metrô</vt:lpstr>
      <vt:lpstr>Apresentação do PowerPoint</vt:lpstr>
      <vt:lpstr>Termos Essenciais da Oração</vt:lpstr>
      <vt:lpstr>Termos Essenciais da Oração</vt:lpstr>
      <vt:lpstr>Termos Essenciais da Oração</vt:lpstr>
      <vt:lpstr>Termos Essenciais da Oração</vt:lpstr>
      <vt:lpstr>Formação do Sujeito</vt:lpstr>
      <vt:lpstr>Formação do Sujeito</vt:lpstr>
      <vt:lpstr>Formação do Sujeito</vt:lpstr>
      <vt:lpstr>Formação do Sujeito</vt:lpstr>
      <vt:lpstr>Núcleo do Sujeito</vt:lpstr>
      <vt:lpstr>Núcleo do Sujeito</vt:lpstr>
      <vt:lpstr>Núcleo do Sujeito</vt:lpstr>
      <vt:lpstr>Termos Essenciais da Oração</vt:lpstr>
      <vt:lpstr>Termos Essenciais da Oração</vt:lpstr>
      <vt:lpstr>Tipos de Sujeito</vt:lpstr>
      <vt:lpstr>Tipos de Sujeito</vt:lpstr>
      <vt:lpstr>Tipos de Sujeito</vt:lpstr>
      <vt:lpstr>Tipos de Sujeito</vt:lpstr>
      <vt:lpstr> E quanto ao Sujeito Inexistente?</vt:lpstr>
      <vt:lpstr> E quanto ao Sujeito Inexistente?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Formação do Sujeito</vt:lpstr>
      <vt:lpstr> Posição do Sujeito</vt:lpstr>
      <vt:lpstr> O Sujeito também pode ser: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Sujeito</dc:title>
  <dc:creator>Jackson Menezes</dc:creator>
  <cp:lastModifiedBy>Jackson Menezes</cp:lastModifiedBy>
  <cp:revision>89</cp:revision>
  <dcterms:created xsi:type="dcterms:W3CDTF">2016-09-05T03:12:23Z</dcterms:created>
  <dcterms:modified xsi:type="dcterms:W3CDTF">2016-09-20T18:46:26Z</dcterms:modified>
</cp:coreProperties>
</file>